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1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2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3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4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5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89" r:id="rId3"/>
    <p:sldId id="290" r:id="rId4"/>
    <p:sldId id="297" r:id="rId5"/>
    <p:sldId id="292" r:id="rId6"/>
    <p:sldId id="464" r:id="rId7"/>
    <p:sldId id="454" r:id="rId8"/>
    <p:sldId id="455" r:id="rId9"/>
    <p:sldId id="457" r:id="rId10"/>
    <p:sldId id="458" r:id="rId11"/>
    <p:sldId id="456" r:id="rId12"/>
    <p:sldId id="459" r:id="rId13"/>
    <p:sldId id="461" r:id="rId14"/>
    <p:sldId id="460" r:id="rId15"/>
    <p:sldId id="462" r:id="rId16"/>
    <p:sldId id="296" r:id="rId17"/>
    <p:sldId id="298" r:id="rId18"/>
    <p:sldId id="299" r:id="rId19"/>
    <p:sldId id="304" r:id="rId20"/>
    <p:sldId id="305" r:id="rId21"/>
    <p:sldId id="306" r:id="rId22"/>
    <p:sldId id="308" r:id="rId23"/>
    <p:sldId id="309" r:id="rId24"/>
    <p:sldId id="310" r:id="rId2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CC0066"/>
              </a:solidFill>
              <a:ln w="31750">
                <a:solidFill>
                  <a:srgbClr val="CC0066"/>
                </a:solidFill>
              </a:ln>
              <a:effectLst/>
            </c:spPr>
          </c:marker>
          <c:xVal>
            <c:numRef>
              <c:f>Sheet1!$A$2:$A$9</c:f>
              <c:numCache>
                <c:formatCode>General</c:formatCode>
                <c:ptCount val="8"/>
                <c:pt idx="0">
                  <c:v>1000</c:v>
                </c:pt>
                <c:pt idx="1">
                  <c:v>1400</c:v>
                </c:pt>
                <c:pt idx="2">
                  <c:v>1500</c:v>
                </c:pt>
                <c:pt idx="3">
                  <c:v>1600</c:v>
                </c:pt>
                <c:pt idx="4">
                  <c:v>1700</c:v>
                </c:pt>
                <c:pt idx="5">
                  <c:v>1820</c:v>
                </c:pt>
                <c:pt idx="6">
                  <c:v>1900</c:v>
                </c:pt>
                <c:pt idx="7">
                  <c:v>2020</c:v>
                </c:pt>
              </c:numCache>
            </c:numRef>
          </c:xVal>
          <c:yVal>
            <c:numRef>
              <c:f>Sheet1!$B$2:$B$9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AB-478B-B93B-787F62D653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3201967"/>
        <c:axId val="1213198223"/>
      </c:scatterChart>
      <c:valAx>
        <c:axId val="1213201967"/>
        <c:scaling>
          <c:orientation val="minMax"/>
          <c:max val="2020"/>
          <c:min val="1000"/>
        </c:scaling>
        <c:delete val="0"/>
        <c:axPos val="b"/>
        <c:numFmt formatCode="General" sourceLinked="1"/>
        <c:majorTickMark val="cross"/>
        <c:minorTickMark val="cross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nl-NL"/>
          </a:p>
        </c:txPr>
        <c:crossAx val="1213198223"/>
        <c:crosses val="autoZero"/>
        <c:crossBetween val="midCat"/>
        <c:majorUnit val="100"/>
      </c:valAx>
      <c:valAx>
        <c:axId val="121319822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132019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CC0066"/>
              </a:solidFill>
              <a:ln w="31750">
                <a:solidFill>
                  <a:srgbClr val="CC0066"/>
                </a:solidFill>
              </a:ln>
              <a:effectLst/>
            </c:spPr>
          </c:marker>
          <c:xVal>
            <c:numRef>
              <c:f>Sheet1!$A$2:$A$9</c:f>
              <c:numCache>
                <c:formatCode>General</c:formatCode>
                <c:ptCount val="8"/>
                <c:pt idx="0">
                  <c:v>1000</c:v>
                </c:pt>
                <c:pt idx="1">
                  <c:v>1400</c:v>
                </c:pt>
                <c:pt idx="2">
                  <c:v>1500</c:v>
                </c:pt>
                <c:pt idx="3">
                  <c:v>1600</c:v>
                </c:pt>
                <c:pt idx="4">
                  <c:v>1700</c:v>
                </c:pt>
                <c:pt idx="5">
                  <c:v>1820</c:v>
                </c:pt>
                <c:pt idx="6">
                  <c:v>1900</c:v>
                </c:pt>
                <c:pt idx="7">
                  <c:v>2020</c:v>
                </c:pt>
              </c:numCache>
            </c:numRef>
          </c:xVal>
          <c:yVal>
            <c:numRef>
              <c:f>Sheet1!$B$2:$B$9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AB-478B-B93B-787F62D653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3201967"/>
        <c:axId val="1213198223"/>
      </c:scatterChart>
      <c:valAx>
        <c:axId val="1213201967"/>
        <c:scaling>
          <c:orientation val="minMax"/>
          <c:max val="2020"/>
          <c:min val="1000"/>
        </c:scaling>
        <c:delete val="0"/>
        <c:axPos val="b"/>
        <c:numFmt formatCode="General" sourceLinked="1"/>
        <c:majorTickMark val="cross"/>
        <c:minorTickMark val="cross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nl-NL"/>
          </a:p>
        </c:txPr>
        <c:crossAx val="1213198223"/>
        <c:crosses val="autoZero"/>
        <c:crossBetween val="midCat"/>
        <c:majorUnit val="100"/>
      </c:valAx>
      <c:valAx>
        <c:axId val="121319822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132019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CC0066"/>
              </a:solidFill>
              <a:ln w="31750">
                <a:solidFill>
                  <a:srgbClr val="CC0066"/>
                </a:solidFill>
              </a:ln>
              <a:effectLst/>
            </c:spPr>
          </c:marker>
          <c:xVal>
            <c:numRef>
              <c:f>Sheet1!$A$2:$A$9</c:f>
              <c:numCache>
                <c:formatCode>General</c:formatCode>
                <c:ptCount val="8"/>
                <c:pt idx="0">
                  <c:v>1000</c:v>
                </c:pt>
                <c:pt idx="1">
                  <c:v>1400</c:v>
                </c:pt>
                <c:pt idx="2">
                  <c:v>1500</c:v>
                </c:pt>
                <c:pt idx="3">
                  <c:v>1600</c:v>
                </c:pt>
                <c:pt idx="4">
                  <c:v>1700</c:v>
                </c:pt>
                <c:pt idx="5">
                  <c:v>1820</c:v>
                </c:pt>
                <c:pt idx="6">
                  <c:v>1900</c:v>
                </c:pt>
                <c:pt idx="7">
                  <c:v>2020</c:v>
                </c:pt>
              </c:numCache>
            </c:numRef>
          </c:xVal>
          <c:yVal>
            <c:numRef>
              <c:f>Sheet1!$B$2:$B$9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AB-478B-B93B-787F62D653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3201967"/>
        <c:axId val="1213198223"/>
      </c:scatterChart>
      <c:valAx>
        <c:axId val="1213201967"/>
        <c:scaling>
          <c:orientation val="minMax"/>
          <c:max val="2020"/>
          <c:min val="1000"/>
        </c:scaling>
        <c:delete val="0"/>
        <c:axPos val="b"/>
        <c:numFmt formatCode="General" sourceLinked="1"/>
        <c:majorTickMark val="cross"/>
        <c:minorTickMark val="cross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nl-NL"/>
          </a:p>
        </c:txPr>
        <c:crossAx val="1213198223"/>
        <c:crosses val="autoZero"/>
        <c:crossBetween val="midCat"/>
        <c:majorUnit val="100"/>
      </c:valAx>
      <c:valAx>
        <c:axId val="121319822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132019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CC0066"/>
              </a:solidFill>
              <a:ln w="31750">
                <a:solidFill>
                  <a:srgbClr val="CC0066"/>
                </a:solidFill>
              </a:ln>
              <a:effectLst/>
            </c:spPr>
          </c:marker>
          <c:xVal>
            <c:numRef>
              <c:f>Sheet1!$A$2:$A$9</c:f>
              <c:numCache>
                <c:formatCode>General</c:formatCode>
                <c:ptCount val="8"/>
                <c:pt idx="0">
                  <c:v>1000</c:v>
                </c:pt>
                <c:pt idx="1">
                  <c:v>1400</c:v>
                </c:pt>
                <c:pt idx="2">
                  <c:v>1500</c:v>
                </c:pt>
                <c:pt idx="3">
                  <c:v>1600</c:v>
                </c:pt>
                <c:pt idx="4">
                  <c:v>1700</c:v>
                </c:pt>
                <c:pt idx="5">
                  <c:v>1820</c:v>
                </c:pt>
                <c:pt idx="6">
                  <c:v>1900</c:v>
                </c:pt>
                <c:pt idx="7">
                  <c:v>2020</c:v>
                </c:pt>
              </c:numCache>
            </c:numRef>
          </c:xVal>
          <c:yVal>
            <c:numRef>
              <c:f>Sheet1!$B$2:$B$9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AB-478B-B93B-787F62D653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3201967"/>
        <c:axId val="1213198223"/>
      </c:scatterChart>
      <c:valAx>
        <c:axId val="1213201967"/>
        <c:scaling>
          <c:orientation val="minMax"/>
          <c:max val="2020"/>
          <c:min val="1000"/>
        </c:scaling>
        <c:delete val="0"/>
        <c:axPos val="b"/>
        <c:numFmt formatCode="General" sourceLinked="1"/>
        <c:majorTickMark val="cross"/>
        <c:minorTickMark val="cross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nl-NL"/>
          </a:p>
        </c:txPr>
        <c:crossAx val="1213198223"/>
        <c:crosses val="autoZero"/>
        <c:crossBetween val="midCat"/>
        <c:majorUnit val="100"/>
      </c:valAx>
      <c:valAx>
        <c:axId val="121319822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132019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CC0066"/>
              </a:solidFill>
              <a:ln w="31750">
                <a:solidFill>
                  <a:srgbClr val="CC0066"/>
                </a:solidFill>
              </a:ln>
              <a:effectLst/>
            </c:spPr>
          </c:marker>
          <c:xVal>
            <c:numRef>
              <c:f>Sheet1!$A$2:$A$9</c:f>
              <c:numCache>
                <c:formatCode>General</c:formatCode>
                <c:ptCount val="8"/>
                <c:pt idx="0">
                  <c:v>1000</c:v>
                </c:pt>
                <c:pt idx="1">
                  <c:v>1400</c:v>
                </c:pt>
                <c:pt idx="2">
                  <c:v>1500</c:v>
                </c:pt>
                <c:pt idx="3">
                  <c:v>1600</c:v>
                </c:pt>
                <c:pt idx="4">
                  <c:v>1700</c:v>
                </c:pt>
                <c:pt idx="5">
                  <c:v>1820</c:v>
                </c:pt>
                <c:pt idx="6">
                  <c:v>1900</c:v>
                </c:pt>
                <c:pt idx="7">
                  <c:v>2020</c:v>
                </c:pt>
              </c:numCache>
            </c:numRef>
          </c:xVal>
          <c:yVal>
            <c:numRef>
              <c:f>Sheet1!$B$2:$B$9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AB-478B-B93B-787F62D653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3201967"/>
        <c:axId val="1213198223"/>
      </c:scatterChart>
      <c:valAx>
        <c:axId val="1213201967"/>
        <c:scaling>
          <c:orientation val="minMax"/>
          <c:max val="2020"/>
          <c:min val="1000"/>
        </c:scaling>
        <c:delete val="0"/>
        <c:axPos val="b"/>
        <c:numFmt formatCode="General" sourceLinked="1"/>
        <c:majorTickMark val="cross"/>
        <c:minorTickMark val="cross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nl-NL"/>
          </a:p>
        </c:txPr>
        <c:crossAx val="1213198223"/>
        <c:crosses val="autoZero"/>
        <c:crossBetween val="midCat"/>
        <c:majorUnit val="100"/>
      </c:valAx>
      <c:valAx>
        <c:axId val="121319822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132019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CC0066"/>
              </a:solidFill>
              <a:ln w="31750">
                <a:solidFill>
                  <a:srgbClr val="CC0066"/>
                </a:solidFill>
              </a:ln>
              <a:effectLst/>
            </c:spPr>
          </c:marker>
          <c:xVal>
            <c:numRef>
              <c:f>Sheet1!$A$2:$A$9</c:f>
              <c:numCache>
                <c:formatCode>General</c:formatCode>
                <c:ptCount val="8"/>
                <c:pt idx="0">
                  <c:v>1000</c:v>
                </c:pt>
                <c:pt idx="1">
                  <c:v>1400</c:v>
                </c:pt>
                <c:pt idx="2">
                  <c:v>1500</c:v>
                </c:pt>
                <c:pt idx="3">
                  <c:v>1600</c:v>
                </c:pt>
                <c:pt idx="4">
                  <c:v>1700</c:v>
                </c:pt>
                <c:pt idx="5">
                  <c:v>1820</c:v>
                </c:pt>
                <c:pt idx="6">
                  <c:v>1900</c:v>
                </c:pt>
                <c:pt idx="7">
                  <c:v>2020</c:v>
                </c:pt>
              </c:numCache>
            </c:numRef>
          </c:xVal>
          <c:yVal>
            <c:numRef>
              <c:f>Sheet1!$B$2:$B$9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AB-478B-B93B-787F62D653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3201967"/>
        <c:axId val="1213198223"/>
      </c:scatterChart>
      <c:valAx>
        <c:axId val="1213201967"/>
        <c:scaling>
          <c:orientation val="minMax"/>
          <c:max val="2020"/>
          <c:min val="1000"/>
        </c:scaling>
        <c:delete val="0"/>
        <c:axPos val="b"/>
        <c:numFmt formatCode="General" sourceLinked="1"/>
        <c:majorTickMark val="cross"/>
        <c:minorTickMark val="cross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nl-NL"/>
          </a:p>
        </c:txPr>
        <c:crossAx val="1213198223"/>
        <c:crosses val="autoZero"/>
        <c:crossBetween val="midCat"/>
        <c:majorUnit val="100"/>
      </c:valAx>
      <c:valAx>
        <c:axId val="121319822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132019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CC0066"/>
              </a:solidFill>
              <a:ln w="31750">
                <a:solidFill>
                  <a:srgbClr val="CC0066"/>
                </a:solidFill>
              </a:ln>
              <a:effectLst/>
            </c:spPr>
          </c:marker>
          <c:xVal>
            <c:numRef>
              <c:f>Sheet1!$A$2:$A$9</c:f>
              <c:numCache>
                <c:formatCode>General</c:formatCode>
                <c:ptCount val="8"/>
                <c:pt idx="0">
                  <c:v>1000</c:v>
                </c:pt>
                <c:pt idx="1">
                  <c:v>1400</c:v>
                </c:pt>
                <c:pt idx="2">
                  <c:v>1500</c:v>
                </c:pt>
                <c:pt idx="3">
                  <c:v>1600</c:v>
                </c:pt>
                <c:pt idx="4">
                  <c:v>1700</c:v>
                </c:pt>
                <c:pt idx="5">
                  <c:v>1820</c:v>
                </c:pt>
                <c:pt idx="6">
                  <c:v>1900</c:v>
                </c:pt>
                <c:pt idx="7">
                  <c:v>2020</c:v>
                </c:pt>
              </c:numCache>
            </c:numRef>
          </c:xVal>
          <c:yVal>
            <c:numRef>
              <c:f>Sheet1!$B$2:$B$9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AB-478B-B93B-787F62D653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3201967"/>
        <c:axId val="1213198223"/>
      </c:scatterChart>
      <c:valAx>
        <c:axId val="1213201967"/>
        <c:scaling>
          <c:orientation val="minMax"/>
          <c:max val="2020"/>
          <c:min val="1000"/>
        </c:scaling>
        <c:delete val="0"/>
        <c:axPos val="b"/>
        <c:numFmt formatCode="General" sourceLinked="1"/>
        <c:majorTickMark val="cross"/>
        <c:minorTickMark val="cross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nl-NL"/>
          </a:p>
        </c:txPr>
        <c:crossAx val="1213198223"/>
        <c:crosses val="autoZero"/>
        <c:crossBetween val="midCat"/>
        <c:majorUnit val="100"/>
      </c:valAx>
      <c:valAx>
        <c:axId val="121319822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132019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CC0066"/>
              </a:solidFill>
              <a:ln w="31750">
                <a:solidFill>
                  <a:srgbClr val="CC0066"/>
                </a:solidFill>
              </a:ln>
              <a:effectLst/>
            </c:spPr>
          </c:marker>
          <c:xVal>
            <c:numRef>
              <c:f>Sheet1!$A$2:$A$9</c:f>
              <c:numCache>
                <c:formatCode>General</c:formatCode>
                <c:ptCount val="8"/>
                <c:pt idx="0">
                  <c:v>1000</c:v>
                </c:pt>
                <c:pt idx="1">
                  <c:v>1400</c:v>
                </c:pt>
                <c:pt idx="2">
                  <c:v>1500</c:v>
                </c:pt>
                <c:pt idx="3">
                  <c:v>1600</c:v>
                </c:pt>
                <c:pt idx="4">
                  <c:v>1700</c:v>
                </c:pt>
                <c:pt idx="5">
                  <c:v>1820</c:v>
                </c:pt>
                <c:pt idx="6">
                  <c:v>1900</c:v>
                </c:pt>
                <c:pt idx="7">
                  <c:v>2020</c:v>
                </c:pt>
              </c:numCache>
            </c:numRef>
          </c:xVal>
          <c:yVal>
            <c:numRef>
              <c:f>Sheet1!$B$2:$B$9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AB-478B-B93B-787F62D653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3201967"/>
        <c:axId val="1213198223"/>
      </c:scatterChart>
      <c:valAx>
        <c:axId val="1213201967"/>
        <c:scaling>
          <c:orientation val="minMax"/>
          <c:max val="2020"/>
          <c:min val="1000"/>
        </c:scaling>
        <c:delete val="0"/>
        <c:axPos val="b"/>
        <c:numFmt formatCode="General" sourceLinked="1"/>
        <c:majorTickMark val="cross"/>
        <c:minorTickMark val="cross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nl-NL"/>
          </a:p>
        </c:txPr>
        <c:crossAx val="1213198223"/>
        <c:crosses val="autoZero"/>
        <c:crossBetween val="midCat"/>
        <c:majorUnit val="100"/>
      </c:valAx>
      <c:valAx>
        <c:axId val="121319822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132019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CC0066"/>
              </a:solidFill>
              <a:ln w="31750">
                <a:solidFill>
                  <a:srgbClr val="CC0066"/>
                </a:solidFill>
              </a:ln>
              <a:effectLst/>
            </c:spPr>
          </c:marker>
          <c:xVal>
            <c:numRef>
              <c:f>Sheet1!$A$2:$A$9</c:f>
              <c:numCache>
                <c:formatCode>General</c:formatCode>
                <c:ptCount val="8"/>
                <c:pt idx="0">
                  <c:v>1000</c:v>
                </c:pt>
                <c:pt idx="1">
                  <c:v>1400</c:v>
                </c:pt>
                <c:pt idx="2">
                  <c:v>1500</c:v>
                </c:pt>
                <c:pt idx="3">
                  <c:v>1600</c:v>
                </c:pt>
                <c:pt idx="4">
                  <c:v>1700</c:v>
                </c:pt>
                <c:pt idx="5">
                  <c:v>1820</c:v>
                </c:pt>
                <c:pt idx="6">
                  <c:v>1900</c:v>
                </c:pt>
                <c:pt idx="7">
                  <c:v>2020</c:v>
                </c:pt>
              </c:numCache>
            </c:numRef>
          </c:xVal>
          <c:yVal>
            <c:numRef>
              <c:f>Sheet1!$B$2:$B$9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AB-478B-B93B-787F62D653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3201967"/>
        <c:axId val="1213198223"/>
      </c:scatterChart>
      <c:valAx>
        <c:axId val="1213201967"/>
        <c:scaling>
          <c:orientation val="minMax"/>
          <c:max val="2020"/>
          <c:min val="1000"/>
        </c:scaling>
        <c:delete val="0"/>
        <c:axPos val="b"/>
        <c:numFmt formatCode="General" sourceLinked="1"/>
        <c:majorTickMark val="cross"/>
        <c:minorTickMark val="cross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nl-NL"/>
          </a:p>
        </c:txPr>
        <c:crossAx val="1213198223"/>
        <c:crosses val="autoZero"/>
        <c:crossBetween val="midCat"/>
        <c:majorUnit val="100"/>
      </c:valAx>
      <c:valAx>
        <c:axId val="121319822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132019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CC0066"/>
              </a:solidFill>
              <a:ln w="31750">
                <a:solidFill>
                  <a:srgbClr val="CC0066"/>
                </a:solidFill>
              </a:ln>
              <a:effectLst/>
            </c:spPr>
          </c:marker>
          <c:xVal>
            <c:numRef>
              <c:f>Sheet1!$A$2:$A$9</c:f>
              <c:numCache>
                <c:formatCode>General</c:formatCode>
                <c:ptCount val="8"/>
                <c:pt idx="0">
                  <c:v>1000</c:v>
                </c:pt>
                <c:pt idx="1">
                  <c:v>1400</c:v>
                </c:pt>
                <c:pt idx="2">
                  <c:v>1500</c:v>
                </c:pt>
                <c:pt idx="3">
                  <c:v>1600</c:v>
                </c:pt>
                <c:pt idx="4">
                  <c:v>1700</c:v>
                </c:pt>
                <c:pt idx="5">
                  <c:v>1820</c:v>
                </c:pt>
                <c:pt idx="6">
                  <c:v>1900</c:v>
                </c:pt>
                <c:pt idx="7">
                  <c:v>2020</c:v>
                </c:pt>
              </c:numCache>
            </c:numRef>
          </c:xVal>
          <c:yVal>
            <c:numRef>
              <c:f>Sheet1!$B$2:$B$9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AB-478B-B93B-787F62D653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3201967"/>
        <c:axId val="1213198223"/>
      </c:scatterChart>
      <c:valAx>
        <c:axId val="1213201967"/>
        <c:scaling>
          <c:orientation val="minMax"/>
          <c:max val="2020"/>
          <c:min val="1000"/>
        </c:scaling>
        <c:delete val="0"/>
        <c:axPos val="b"/>
        <c:numFmt formatCode="General" sourceLinked="1"/>
        <c:majorTickMark val="cross"/>
        <c:minorTickMark val="cross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nl-NL"/>
          </a:p>
        </c:txPr>
        <c:crossAx val="1213198223"/>
        <c:crosses val="autoZero"/>
        <c:crossBetween val="midCat"/>
        <c:majorUnit val="100"/>
      </c:valAx>
      <c:valAx>
        <c:axId val="121319822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132019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CC0066"/>
              </a:solidFill>
              <a:ln w="31750">
                <a:solidFill>
                  <a:srgbClr val="CC0066"/>
                </a:solidFill>
              </a:ln>
              <a:effectLst/>
            </c:spPr>
          </c:marker>
          <c:xVal>
            <c:numRef>
              <c:f>Sheet1!$A$2:$A$9</c:f>
              <c:numCache>
                <c:formatCode>General</c:formatCode>
                <c:ptCount val="8"/>
                <c:pt idx="0">
                  <c:v>1000</c:v>
                </c:pt>
                <c:pt idx="1">
                  <c:v>1400</c:v>
                </c:pt>
                <c:pt idx="2">
                  <c:v>1500</c:v>
                </c:pt>
                <c:pt idx="3">
                  <c:v>1600</c:v>
                </c:pt>
                <c:pt idx="4">
                  <c:v>1700</c:v>
                </c:pt>
                <c:pt idx="5">
                  <c:v>1820</c:v>
                </c:pt>
                <c:pt idx="6">
                  <c:v>1900</c:v>
                </c:pt>
                <c:pt idx="7">
                  <c:v>2020</c:v>
                </c:pt>
              </c:numCache>
            </c:numRef>
          </c:xVal>
          <c:yVal>
            <c:numRef>
              <c:f>Sheet1!$B$2:$B$9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AB-478B-B93B-787F62D653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3201967"/>
        <c:axId val="1213198223"/>
      </c:scatterChart>
      <c:valAx>
        <c:axId val="1213201967"/>
        <c:scaling>
          <c:orientation val="minMax"/>
          <c:max val="2020"/>
          <c:min val="1000"/>
        </c:scaling>
        <c:delete val="0"/>
        <c:axPos val="b"/>
        <c:numFmt formatCode="General" sourceLinked="1"/>
        <c:majorTickMark val="cross"/>
        <c:minorTickMark val="cross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nl-NL"/>
          </a:p>
        </c:txPr>
        <c:crossAx val="1213198223"/>
        <c:crosses val="autoZero"/>
        <c:crossBetween val="midCat"/>
        <c:majorUnit val="100"/>
      </c:valAx>
      <c:valAx>
        <c:axId val="121319822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132019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CC0066"/>
              </a:solidFill>
              <a:ln w="31750">
                <a:solidFill>
                  <a:srgbClr val="CC0066"/>
                </a:solidFill>
              </a:ln>
              <a:effectLst/>
            </c:spPr>
          </c:marker>
          <c:xVal>
            <c:numRef>
              <c:f>Sheet1!$A$2:$A$9</c:f>
              <c:numCache>
                <c:formatCode>General</c:formatCode>
                <c:ptCount val="8"/>
                <c:pt idx="0">
                  <c:v>1000</c:v>
                </c:pt>
                <c:pt idx="1">
                  <c:v>1400</c:v>
                </c:pt>
                <c:pt idx="2">
                  <c:v>1500</c:v>
                </c:pt>
                <c:pt idx="3">
                  <c:v>1600</c:v>
                </c:pt>
                <c:pt idx="4">
                  <c:v>1700</c:v>
                </c:pt>
                <c:pt idx="5">
                  <c:v>1820</c:v>
                </c:pt>
                <c:pt idx="6">
                  <c:v>1900</c:v>
                </c:pt>
                <c:pt idx="7">
                  <c:v>2020</c:v>
                </c:pt>
              </c:numCache>
            </c:numRef>
          </c:xVal>
          <c:yVal>
            <c:numRef>
              <c:f>Sheet1!$B$2:$B$9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AB-478B-B93B-787F62D653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3201967"/>
        <c:axId val="1213198223"/>
      </c:scatterChart>
      <c:valAx>
        <c:axId val="1213201967"/>
        <c:scaling>
          <c:orientation val="minMax"/>
          <c:max val="2020"/>
          <c:min val="1000"/>
        </c:scaling>
        <c:delete val="0"/>
        <c:axPos val="b"/>
        <c:numFmt formatCode="General" sourceLinked="1"/>
        <c:majorTickMark val="cross"/>
        <c:minorTickMark val="cross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nl-NL"/>
          </a:p>
        </c:txPr>
        <c:crossAx val="1213198223"/>
        <c:crosses val="autoZero"/>
        <c:crossBetween val="midCat"/>
        <c:majorUnit val="100"/>
      </c:valAx>
      <c:valAx>
        <c:axId val="121319822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132019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CC0066"/>
              </a:solidFill>
              <a:ln w="31750">
                <a:solidFill>
                  <a:srgbClr val="CC0066"/>
                </a:solidFill>
              </a:ln>
              <a:effectLst/>
            </c:spPr>
          </c:marker>
          <c:xVal>
            <c:numRef>
              <c:f>Sheet1!$A$2:$A$9</c:f>
              <c:numCache>
                <c:formatCode>General</c:formatCode>
                <c:ptCount val="8"/>
                <c:pt idx="0">
                  <c:v>1000</c:v>
                </c:pt>
                <c:pt idx="1">
                  <c:v>1400</c:v>
                </c:pt>
                <c:pt idx="2">
                  <c:v>1500</c:v>
                </c:pt>
                <c:pt idx="3">
                  <c:v>1600</c:v>
                </c:pt>
                <c:pt idx="4">
                  <c:v>1700</c:v>
                </c:pt>
                <c:pt idx="5">
                  <c:v>1820</c:v>
                </c:pt>
                <c:pt idx="6">
                  <c:v>1900</c:v>
                </c:pt>
                <c:pt idx="7">
                  <c:v>2020</c:v>
                </c:pt>
              </c:numCache>
            </c:numRef>
          </c:xVal>
          <c:yVal>
            <c:numRef>
              <c:f>Sheet1!$B$2:$B$9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AB-478B-B93B-787F62D653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3201967"/>
        <c:axId val="1213198223"/>
      </c:scatterChart>
      <c:valAx>
        <c:axId val="1213201967"/>
        <c:scaling>
          <c:orientation val="minMax"/>
          <c:max val="2020"/>
          <c:min val="1000"/>
        </c:scaling>
        <c:delete val="0"/>
        <c:axPos val="b"/>
        <c:numFmt formatCode="General" sourceLinked="1"/>
        <c:majorTickMark val="cross"/>
        <c:minorTickMark val="cross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nl-NL"/>
          </a:p>
        </c:txPr>
        <c:crossAx val="1213198223"/>
        <c:crosses val="autoZero"/>
        <c:crossBetween val="midCat"/>
        <c:majorUnit val="100"/>
      </c:valAx>
      <c:valAx>
        <c:axId val="121319822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132019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CC0066"/>
              </a:solidFill>
              <a:ln w="31750">
                <a:solidFill>
                  <a:srgbClr val="CC0066"/>
                </a:solidFill>
              </a:ln>
              <a:effectLst/>
            </c:spPr>
          </c:marker>
          <c:xVal>
            <c:numRef>
              <c:f>Sheet1!$A$2:$A$9</c:f>
              <c:numCache>
                <c:formatCode>General</c:formatCode>
                <c:ptCount val="8"/>
                <c:pt idx="0">
                  <c:v>1000</c:v>
                </c:pt>
                <c:pt idx="1">
                  <c:v>1400</c:v>
                </c:pt>
                <c:pt idx="2">
                  <c:v>1500</c:v>
                </c:pt>
                <c:pt idx="3">
                  <c:v>1600</c:v>
                </c:pt>
                <c:pt idx="4">
                  <c:v>1700</c:v>
                </c:pt>
                <c:pt idx="5">
                  <c:v>1820</c:v>
                </c:pt>
                <c:pt idx="6">
                  <c:v>1900</c:v>
                </c:pt>
                <c:pt idx="7">
                  <c:v>2020</c:v>
                </c:pt>
              </c:numCache>
            </c:numRef>
          </c:xVal>
          <c:yVal>
            <c:numRef>
              <c:f>Sheet1!$B$2:$B$9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AB-478B-B93B-787F62D653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3201967"/>
        <c:axId val="1213198223"/>
      </c:scatterChart>
      <c:valAx>
        <c:axId val="1213201967"/>
        <c:scaling>
          <c:orientation val="minMax"/>
          <c:max val="2020"/>
          <c:min val="1000"/>
        </c:scaling>
        <c:delete val="0"/>
        <c:axPos val="b"/>
        <c:numFmt formatCode="General" sourceLinked="1"/>
        <c:majorTickMark val="cross"/>
        <c:minorTickMark val="cross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nl-NL"/>
          </a:p>
        </c:txPr>
        <c:crossAx val="1213198223"/>
        <c:crosses val="autoZero"/>
        <c:crossBetween val="midCat"/>
        <c:majorUnit val="100"/>
      </c:valAx>
      <c:valAx>
        <c:axId val="121319822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132019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CC0066"/>
              </a:solidFill>
              <a:ln w="31750">
                <a:solidFill>
                  <a:srgbClr val="CC0066"/>
                </a:solidFill>
              </a:ln>
              <a:effectLst/>
            </c:spPr>
          </c:marker>
          <c:xVal>
            <c:numRef>
              <c:f>Sheet1!$A$2:$A$9</c:f>
              <c:numCache>
                <c:formatCode>General</c:formatCode>
                <c:ptCount val="8"/>
                <c:pt idx="0">
                  <c:v>1000</c:v>
                </c:pt>
                <c:pt idx="1">
                  <c:v>1400</c:v>
                </c:pt>
                <c:pt idx="2">
                  <c:v>1500</c:v>
                </c:pt>
                <c:pt idx="3">
                  <c:v>1600</c:v>
                </c:pt>
                <c:pt idx="4">
                  <c:v>1700</c:v>
                </c:pt>
                <c:pt idx="5">
                  <c:v>1820</c:v>
                </c:pt>
                <c:pt idx="6">
                  <c:v>1900</c:v>
                </c:pt>
                <c:pt idx="7">
                  <c:v>2020</c:v>
                </c:pt>
              </c:numCache>
            </c:numRef>
          </c:xVal>
          <c:yVal>
            <c:numRef>
              <c:f>Sheet1!$B$2:$B$9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AB-478B-B93B-787F62D653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3201967"/>
        <c:axId val="1213198223"/>
      </c:scatterChart>
      <c:valAx>
        <c:axId val="1213201967"/>
        <c:scaling>
          <c:orientation val="minMax"/>
          <c:max val="2020"/>
          <c:min val="1000"/>
        </c:scaling>
        <c:delete val="0"/>
        <c:axPos val="b"/>
        <c:numFmt formatCode="General" sourceLinked="1"/>
        <c:majorTickMark val="cross"/>
        <c:minorTickMark val="cross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nl-NL"/>
          </a:p>
        </c:txPr>
        <c:crossAx val="1213198223"/>
        <c:crosses val="autoZero"/>
        <c:crossBetween val="midCat"/>
        <c:majorUnit val="100"/>
      </c:valAx>
      <c:valAx>
        <c:axId val="121319822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132019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618CF-FBF5-4C8F-908F-9B5F070D576B}" type="datetimeFigureOut">
              <a:rPr lang="nl-NL" smtClean="0"/>
              <a:t>7-9-2022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9675E-3DED-490B-B837-193325CCD45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0218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ittsburgh" TargetMode="External"/><Relationship Id="rId7" Type="http://schemas.openxmlformats.org/officeDocument/2006/relationships/hyperlink" Target="https://en.wikipedia.org/wiki/U.S._Steel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Andrew_Carnegie#cite_note-Hawke_1980-9" TargetMode="External"/><Relationship Id="rId5" Type="http://schemas.openxmlformats.org/officeDocument/2006/relationships/hyperlink" Target="https://en.wikipedia.org/wiki/J._P._Morgan" TargetMode="External"/><Relationship Id="rId4" Type="http://schemas.openxmlformats.org/officeDocument/2006/relationships/hyperlink" Target="https://en.wikipedia.org/wiki/Carnegie_Steel_Company" TargetMode="Externa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Education" TargetMode="External"/><Relationship Id="rId3" Type="http://schemas.openxmlformats.org/officeDocument/2006/relationships/hyperlink" Target="https://en.wikipedia.org/wiki/Learning" TargetMode="External"/><Relationship Id="rId7" Type="http://schemas.openxmlformats.org/officeDocument/2006/relationships/hyperlink" Target="https://en.wikipedia.org/wiki/Philosophy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Medicine" TargetMode="External"/><Relationship Id="rId5" Type="http://schemas.openxmlformats.org/officeDocument/2006/relationships/hyperlink" Target="https://en.wikipedia.org/wiki/Science" TargetMode="External"/><Relationship Id="rId4" Type="http://schemas.openxmlformats.org/officeDocument/2006/relationships/hyperlink" Target="https://en.wikipedia.org/wiki/Commerce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21212"/>
                </a:solidFill>
                <a:effectLst/>
                <a:latin typeface="GeographEditWeb"/>
              </a:rPr>
              <a:t>Mansa Musa of Mali Kingdom (Gambia, Senegal, Mali), 1312-37. His riches came from mining significant salt and gold deposits in the Mali kingdom. Elephant ivory was another major source of wealth.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94E4B-59D8-4BB6-90A0-2A10FDE9095A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981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21212"/>
                </a:solidFill>
                <a:effectLst/>
                <a:latin typeface="GeographEditWeb"/>
              </a:rPr>
              <a:t>Mansa Musa of Mali Kingdom (Gambia, Senegal, Mali), 1312-37. His riches came from mining significant salt and gold deposits in the Mali kingdom. Elephant ivory was another major source of wealth.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94E4B-59D8-4BB6-90A0-2A10FDE9095A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9462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21212"/>
                </a:solidFill>
                <a:effectLst/>
                <a:latin typeface="GeographEditWeb"/>
              </a:rPr>
              <a:t>Mansa Musa of Mali Kingdom (Gambia, Senegal, Mali), 1312-37. His riches came from mining significant salt and gold deposits in the Mali kingdom. Elephant ivory was another major source of wealth.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94E4B-59D8-4BB6-90A0-2A10FDE9095A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4375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21212"/>
                </a:solidFill>
                <a:effectLst/>
                <a:latin typeface="GeographEditWeb"/>
              </a:rPr>
              <a:t>Mansa Musa of Mali Kingdom (Gambia, Senegal, Mali), 1312-37. His riches came from mining significant salt and gold deposits in the Mali kingdom. Elephant ivory was another major source of wealth.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94E4B-59D8-4BB6-90A0-2A10FDE9095A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28817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21212"/>
                </a:solidFill>
                <a:effectLst/>
                <a:latin typeface="GeographEditWeb"/>
              </a:rPr>
              <a:t>Mansa Musa of Mali Kingdom (Gambia, Senegal, Mali), 1312-37. His riches came from mining significant salt and gold deposits in the Mali kingdom. Elephant ivory was another major source of wealth.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94E4B-59D8-4BB6-90A0-2A10FDE9095A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324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21212"/>
                </a:solidFill>
                <a:effectLst/>
                <a:latin typeface="GeographEditWeb"/>
              </a:rPr>
              <a:t>Mansa Musa of Mali Kingdom (Gambia, Senegal, Mali), 1312-37. His riches came from mining significant salt and gold deposits in the Mali kingdom. Elephant ivory was another major source of wealth.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94E4B-59D8-4BB6-90A0-2A10FDE9095A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58005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121212"/>
                </a:solidFill>
                <a:effectLst/>
                <a:latin typeface="GeographEditWeb"/>
              </a:rPr>
              <a:t>Rockefeller</a:t>
            </a:r>
            <a:r>
              <a:rPr lang="en-US" b="0" i="0" dirty="0">
                <a:solidFill>
                  <a:srgbClr val="121212"/>
                </a:solidFill>
                <a:effectLst/>
                <a:latin typeface="GeographEditWeb"/>
              </a:rPr>
              <a:t>: 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founder of the Standard Oil Company.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Carnegie: 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Steel industry 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Pittsburgh"/>
              </a:rPr>
              <a:t>Pittsburgh's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Carnegie Steel Company"/>
              </a:rPr>
              <a:t>Carnegie Steel Company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which he sold to 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J. P. Morgan"/>
              </a:rPr>
              <a:t>J. P. Morgan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in 1901 for $303,450,000;</a:t>
            </a:r>
            <a:r>
              <a:rPr lang="en-US" b="0" i="0" u="none" strike="noStrike" baseline="30000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/>
              </a:rPr>
              <a:t>[8]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it formed the basis of the 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 tooltip="U.S. Steel"/>
              </a:rPr>
              <a:t>U.S. Steel Corporation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After selling Carnegie Steel</a:t>
            </a:r>
            <a:endParaRPr lang="en-US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endParaRPr lang="en-US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What do the 3 have in common?</a:t>
            </a:r>
            <a:endParaRPr lang="en-US" b="0" i="0" dirty="0">
              <a:solidFill>
                <a:srgbClr val="121212"/>
              </a:solidFill>
              <a:effectLst/>
              <a:latin typeface="GeographEditWeb"/>
            </a:endParaRP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94E4B-59D8-4BB6-90A0-2A10FDE9095A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4729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Baghdad became a hub of 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Learning"/>
              </a:rPr>
              <a:t>learning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and 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Commerce"/>
              </a:rPr>
              <a:t>commerce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The city flourished into an unrivaled intellectual center of 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Science"/>
              </a:rPr>
              <a:t>science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Medicine"/>
              </a:rPr>
              <a:t>medicine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 tooltip="Philosophy"/>
              </a:rPr>
              <a:t>philosophy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and 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8" tooltip="Education"/>
              </a:rPr>
              <a:t>education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94E4B-59D8-4BB6-90A0-2A10FDE9095A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5817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alegreya sans"/>
              </a:rPr>
              <a:t>In 11</a:t>
            </a:r>
            <a:r>
              <a:rPr lang="en-US" b="0" i="0" baseline="30000" dirty="0">
                <a:solidFill>
                  <a:srgbClr val="333333"/>
                </a:solidFill>
                <a:effectLst/>
                <a:latin typeface="alegreya sans"/>
              </a:rPr>
              <a:t>th</a:t>
            </a:r>
            <a:r>
              <a:rPr lang="en-US" b="0" i="0" dirty="0">
                <a:solidFill>
                  <a:srgbClr val="333333"/>
                </a:solidFill>
                <a:effectLst/>
                <a:latin typeface="alegreya sans"/>
              </a:rPr>
              <a:t> C China underwent an industrial revolution—mass-producing quantities of raw materials like salt and iron on a scale that wouldn’t be seen in Europe until the 18th century.</a:t>
            </a:r>
          </a:p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alegreya sans"/>
              </a:rPr>
              <a:t>During the Song, China’s “</a:t>
            </a:r>
            <a:r>
              <a:rPr lang="en-US" b="1" i="0" dirty="0">
                <a:solidFill>
                  <a:srgbClr val="333333"/>
                </a:solidFill>
                <a:effectLst/>
                <a:latin typeface="alegreya sans"/>
              </a:rPr>
              <a:t>four great inventions</a:t>
            </a:r>
            <a:r>
              <a:rPr lang="en-US" b="0" i="0" dirty="0">
                <a:solidFill>
                  <a:srgbClr val="333333"/>
                </a:solidFill>
                <a:effectLst/>
                <a:latin typeface="alegreya sans"/>
              </a:rPr>
              <a:t>” were widely used: The compass, gunpowder, paper-making, and printing movable type.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94E4B-59D8-4BB6-90A0-2A10FDE9095A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8285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Venice and Florence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94E4B-59D8-4BB6-90A0-2A10FDE9095A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2128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94E4B-59D8-4BB6-90A0-2A10FDE9095A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4559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21212"/>
                </a:solidFill>
                <a:effectLst/>
                <a:latin typeface="GeographEditWeb"/>
              </a:rPr>
              <a:t>Rembrandt 1642.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94E4B-59D8-4BB6-90A0-2A10FDE9095A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4433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4A4A4A"/>
                </a:solidFill>
                <a:effectLst/>
                <a:latin typeface="Avenir Next W01"/>
              </a:rPr>
              <a:t>British Empire covering around </a:t>
            </a:r>
            <a:r>
              <a:rPr lang="en-US" b="1" i="0" dirty="0">
                <a:solidFill>
                  <a:srgbClr val="4A4A4A"/>
                </a:solidFill>
                <a:effectLst/>
                <a:latin typeface="Avenir Next W01"/>
              </a:rPr>
              <a:t>a quarter of Earth’s land</a:t>
            </a:r>
            <a:r>
              <a:rPr lang="en-US" b="0" i="0" dirty="0">
                <a:solidFill>
                  <a:srgbClr val="4A4A4A"/>
                </a:solidFill>
                <a:effectLst/>
                <a:latin typeface="Avenir Next W01"/>
              </a:rPr>
              <a:t> </a:t>
            </a:r>
            <a:r>
              <a:rPr lang="en-US" b="1" i="0" dirty="0">
                <a:solidFill>
                  <a:srgbClr val="4A4A4A"/>
                </a:solidFill>
                <a:effectLst/>
                <a:latin typeface="Avenir Next W01"/>
              </a:rPr>
              <a:t>surface</a:t>
            </a:r>
            <a:r>
              <a:rPr lang="en-US" b="0" i="0" dirty="0">
                <a:solidFill>
                  <a:srgbClr val="4A4A4A"/>
                </a:solidFill>
                <a:effectLst/>
                <a:latin typeface="Avenir Next W01"/>
              </a:rPr>
              <a:t> and ruling over </a:t>
            </a:r>
            <a:r>
              <a:rPr lang="en-US" b="1" i="0" dirty="0">
                <a:solidFill>
                  <a:srgbClr val="4A4A4A"/>
                </a:solidFill>
                <a:effectLst/>
                <a:latin typeface="Avenir Next W01"/>
              </a:rPr>
              <a:t>458 million people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94E4B-59D8-4BB6-90A0-2A10FDE9095A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1354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21212"/>
                </a:solidFill>
                <a:effectLst/>
                <a:latin typeface="GeographEditWeb"/>
              </a:rPr>
              <a:t>Mansa Musa of Mali Kingdom (Gambia, Senegal, Mali), 1312-37. His riches came from mining significant salt and gold deposits in the Mali kingdom. Elephant ivory was another major source of wealth.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94E4B-59D8-4BB6-90A0-2A10FDE9095A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843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21212"/>
                </a:solidFill>
                <a:effectLst/>
                <a:latin typeface="GeographEditWeb"/>
              </a:rPr>
              <a:t>Mansa Musa of Mali Kingdom (Gambia, Senegal, Mali), 1312-37. His riches came from mining significant salt and gold deposits in the Mali kingdom. Elephant ivory was another major source of wealth.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94E4B-59D8-4BB6-90A0-2A10FDE9095A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1973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B4EC6-2628-4085-9FB3-9F566CB60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953356-F9FA-4627-8AA0-8A6856C308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26144-D3E0-494D-ADBE-0610E8C26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24DC-6D03-4BA4-A264-C362037A8009}" type="datetimeFigureOut">
              <a:rPr lang="nl-NL" smtClean="0"/>
              <a:t>7-9-2022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73BD4-82C5-4D2A-9521-C2264ED6E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94B2F-9849-409D-B6F2-7324B5AEE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73496-7B0F-48F0-9EA0-EE61027B4EB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9147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F7FD8-CDA2-4C80-94E8-615939309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A46CE0-1338-4970-A64D-DD677C8303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97C46-EF05-4538-8A64-3BFC7A435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24DC-6D03-4BA4-A264-C362037A8009}" type="datetimeFigureOut">
              <a:rPr lang="nl-NL" smtClean="0"/>
              <a:t>7-9-2022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516C7-0E80-4AFC-8E2A-0BE392682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7A182-4AA2-48D2-98BA-AE261140D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73496-7B0F-48F0-9EA0-EE61027B4EB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0282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1C959B-D6B1-428D-94F6-470E04CE3F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249AE2-48EA-4B7F-82BC-C8D3C905EE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DC29F-2E53-4C87-9E7B-2C621553A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24DC-6D03-4BA4-A264-C362037A8009}" type="datetimeFigureOut">
              <a:rPr lang="nl-NL" smtClean="0"/>
              <a:t>7-9-2022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47C0C5-B89C-4FA7-B01A-76AAA12A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6CD30-6262-4D31-A2DF-059F38520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73496-7B0F-48F0-9EA0-EE61027B4EB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2317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4B813-463D-48CC-B03D-2BB48D74B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F2B76-389F-41F8-A953-18F582F45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ACFE4-A0F8-4486-A404-EB3D3E6B3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24DC-6D03-4BA4-A264-C362037A8009}" type="datetimeFigureOut">
              <a:rPr lang="nl-NL" smtClean="0"/>
              <a:t>7-9-2022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718D5-B85E-44CA-96DB-C2323248E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D7DEE-C55C-4CFB-A214-2CB6B81DC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73496-7B0F-48F0-9EA0-EE61027B4EB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4888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87ABB-FB76-4779-9D6A-2F61737BA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2B68E2-802C-4AA6-8B3F-00A95D4CA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70E2A-F758-4C04-B19D-1E82B7549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24DC-6D03-4BA4-A264-C362037A8009}" type="datetimeFigureOut">
              <a:rPr lang="nl-NL" smtClean="0"/>
              <a:t>7-9-2022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A3E1F-36F2-4239-B47E-5A13EB0CF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741B0-CF0D-4161-9A60-B0E91AA02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73496-7B0F-48F0-9EA0-EE61027B4EB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2182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8C183-5985-4423-8B52-7A2280857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5F4A5-4420-4F30-B363-810372AD4B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491188-DB95-4CA6-86B1-DFF4812B9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08D1BE-A956-48D7-85DF-A8D09BE83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24DC-6D03-4BA4-A264-C362037A8009}" type="datetimeFigureOut">
              <a:rPr lang="nl-NL" smtClean="0"/>
              <a:t>7-9-2022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BDBFD-A13D-4868-BE09-D28306A7A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2D279D-B22F-4DAB-8A22-03E728266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73496-7B0F-48F0-9EA0-EE61027B4EB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1983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9BC00-6E49-4B78-9137-ADCCAD6B6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6C8A8D-D2D5-4D73-9217-CA051714F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2D26C4-A681-411E-924D-5FE16EB2D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12E959-BEFE-47E9-8827-789ABE086D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CE03BF-F743-4C89-ACDF-1960ADAFCE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5FBFB5-6A46-4974-8574-B56A63731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24DC-6D03-4BA4-A264-C362037A8009}" type="datetimeFigureOut">
              <a:rPr lang="nl-NL" smtClean="0"/>
              <a:t>7-9-2022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4C7D0D-9C4D-4C39-9301-1B4C6C891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1CD145-0527-42B2-A4F9-C9C0ABE25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73496-7B0F-48F0-9EA0-EE61027B4EB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1711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E37B9-857C-4B49-A068-21398AE28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BD5BA1-8E72-4F8E-A419-6BC8903AA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24DC-6D03-4BA4-A264-C362037A8009}" type="datetimeFigureOut">
              <a:rPr lang="nl-NL" smtClean="0"/>
              <a:t>7-9-2022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F829E-F45E-4E7E-9E14-993895547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332745-1350-4331-8A14-E88E547CE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73496-7B0F-48F0-9EA0-EE61027B4EB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7624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8BB997-7B31-4C36-85FE-DD2F39B73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24DC-6D03-4BA4-A264-C362037A8009}" type="datetimeFigureOut">
              <a:rPr lang="nl-NL" smtClean="0"/>
              <a:t>7-9-2022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BAB642-0137-40E5-9A71-CBB9A439C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0BB33E-2DAB-490F-9704-B451BB3B3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73496-7B0F-48F0-9EA0-EE61027B4EB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8907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9CB9F-9C53-4140-9B86-8CB0FB547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A716F-FC47-4C9E-BCF8-7808E499F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EA197-B4CF-4994-BFA1-156064489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82D6C4-7B1C-4387-83F0-CBEA27B1E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24DC-6D03-4BA4-A264-C362037A8009}" type="datetimeFigureOut">
              <a:rPr lang="nl-NL" smtClean="0"/>
              <a:t>7-9-2022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5A4B97-7F18-43F5-A3CB-9F61175DF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C2908C-2540-4CC8-A867-AAB880A4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73496-7B0F-48F0-9EA0-EE61027B4EB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8176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DC2E6-6F60-43A3-BA8D-41981DB1A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4F0C79-94C6-4BEE-86EB-C518F69511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B19169-4340-492E-A246-46E0272FD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257BB6-0117-40F8-9C52-C5EE9CC2B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24DC-6D03-4BA4-A264-C362037A8009}" type="datetimeFigureOut">
              <a:rPr lang="nl-NL" smtClean="0"/>
              <a:t>7-9-2022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1C2DF3-E3C8-4A7B-802B-F45BE71C6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ED96D-16CC-4E49-B022-EE70FB174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73496-7B0F-48F0-9EA0-EE61027B4EB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9983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10EB5D-385D-4709-913A-4A5185930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8F016-41B5-4418-B912-0A149C2E1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B572C-2810-4CC9-9CC4-F30A8BDB31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324DC-6D03-4BA4-A264-C362037A8009}" type="datetimeFigureOut">
              <a:rPr lang="nl-NL" smtClean="0"/>
              <a:t>7-9-2022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214CE-7643-4C8B-8CF9-A1039F00F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42925-4AC7-495E-BB75-90DB2FBAB0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73496-7B0F-48F0-9EA0-EE61027B4EB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193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959F0-3DC6-4EF2-B55A-7880401305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000099"/>
                </a:solidFill>
                <a:latin typeface="Book Antiqua" panose="02040602050305030304" pitchFamily="18" charset="0"/>
              </a:rPr>
              <a:t>Economic History Game</a:t>
            </a:r>
            <a:endParaRPr lang="nl-NL" dirty="0">
              <a:solidFill>
                <a:srgbClr val="000099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1871F-D3C5-4C9F-8671-02EF02C637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20 points + Bonus Q</a:t>
            </a:r>
            <a:endParaRPr lang="nl-NL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249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3BB90-2E22-4BDF-8378-E37DF90C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  <a:t>Which was the richest country in …</a:t>
            </a:r>
            <a:b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</a:br>
            <a:r>
              <a:rPr lang="en-US" sz="4000" dirty="0">
                <a:solidFill>
                  <a:srgbClr val="00B050"/>
                </a:solidFill>
                <a:latin typeface="Book Antiqua" panose="02040602050305030304" pitchFamily="18" charset="0"/>
              </a:rPr>
              <a:t>8 points</a:t>
            </a:r>
            <a:endParaRPr lang="nl-NL" sz="4000" dirty="0">
              <a:solidFill>
                <a:srgbClr val="000099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C1358FA-1F50-4C2C-ACCB-92062EBCD9E5}"/>
              </a:ext>
            </a:extLst>
          </p:cNvPr>
          <p:cNvGraphicFramePr/>
          <p:nvPr/>
        </p:nvGraphicFramePr>
        <p:xfrm>
          <a:off x="273626" y="3851660"/>
          <a:ext cx="11277600" cy="755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370CBED-AECF-47FE-B30B-A9B82E6B6597}"/>
              </a:ext>
            </a:extLst>
          </p:cNvPr>
          <p:cNvSpPr txBox="1"/>
          <p:nvPr/>
        </p:nvSpPr>
        <p:spPr>
          <a:xfrm>
            <a:off x="162791" y="2943125"/>
            <a:ext cx="1037359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1000</a:t>
            </a:r>
          </a:p>
          <a:p>
            <a:r>
              <a:rPr lang="en-US" dirty="0">
                <a:latin typeface="Book Antiqua" panose="02040602050305030304" pitchFamily="18" charset="0"/>
              </a:rPr>
              <a:t>China</a:t>
            </a:r>
          </a:p>
          <a:p>
            <a:r>
              <a:rPr lang="en-US" dirty="0">
                <a:latin typeface="Book Antiqua" panose="02040602050305030304" pitchFamily="18" charset="0"/>
              </a:rPr>
              <a:t>Iraq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AD8540-E49A-4948-A487-BC13172C7438}"/>
              </a:ext>
            </a:extLst>
          </p:cNvPr>
          <p:cNvSpPr txBox="1"/>
          <p:nvPr/>
        </p:nvSpPr>
        <p:spPr>
          <a:xfrm>
            <a:off x="4218932" y="5007850"/>
            <a:ext cx="1036057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1400</a:t>
            </a:r>
          </a:p>
          <a:p>
            <a:r>
              <a:rPr lang="en-US" dirty="0">
                <a:latin typeface="Book Antiqua" panose="02040602050305030304" pitchFamily="18" charset="0"/>
              </a:rPr>
              <a:t>Italy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EED65F-3DCF-4F25-8402-0D080BBC2D0E}"/>
              </a:ext>
            </a:extLst>
          </p:cNvPr>
          <p:cNvSpPr txBox="1"/>
          <p:nvPr/>
        </p:nvSpPr>
        <p:spPr>
          <a:xfrm>
            <a:off x="5393746" y="2936180"/>
            <a:ext cx="1037359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1500</a:t>
            </a:r>
          </a:p>
          <a:p>
            <a:r>
              <a:rPr lang="en-US" dirty="0">
                <a:latin typeface="Book Antiqua" panose="02040602050305030304" pitchFamily="18" charset="0"/>
              </a:rPr>
              <a:t>NL</a:t>
            </a:r>
          </a:p>
          <a:p>
            <a:r>
              <a:rPr lang="en-US" dirty="0">
                <a:latin typeface="Book Antiqua" panose="02040602050305030304" pitchFamily="18" charset="0"/>
              </a:rPr>
              <a:t>Belgium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D03A58-0FB0-401A-A920-6B2B75935002}"/>
              </a:ext>
            </a:extLst>
          </p:cNvPr>
          <p:cNvSpPr txBox="1"/>
          <p:nvPr/>
        </p:nvSpPr>
        <p:spPr>
          <a:xfrm>
            <a:off x="6365301" y="500160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1600</a:t>
            </a:r>
          </a:p>
          <a:p>
            <a:r>
              <a:rPr lang="en-US" dirty="0">
                <a:latin typeface="Book Antiqua" panose="02040602050305030304" pitchFamily="18" charset="0"/>
              </a:rPr>
              <a:t>NL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7F2B94-CAAD-4F02-AE17-560BB792512C}"/>
              </a:ext>
            </a:extLst>
          </p:cNvPr>
          <p:cNvSpPr txBox="1"/>
          <p:nvPr/>
        </p:nvSpPr>
        <p:spPr>
          <a:xfrm>
            <a:off x="7435127" y="320532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1700</a:t>
            </a:r>
          </a:p>
          <a:p>
            <a:r>
              <a:rPr lang="en-US" dirty="0">
                <a:latin typeface="Book Antiqua" panose="02040602050305030304" pitchFamily="18" charset="0"/>
              </a:rPr>
              <a:t>NL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EC71BD-3737-464D-AE80-316DA728FFE5}"/>
              </a:ext>
            </a:extLst>
          </p:cNvPr>
          <p:cNvSpPr txBox="1"/>
          <p:nvPr/>
        </p:nvSpPr>
        <p:spPr>
          <a:xfrm>
            <a:off x="8669481" y="5001608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1820</a:t>
            </a:r>
          </a:p>
          <a:p>
            <a:r>
              <a:rPr lang="en-US" dirty="0">
                <a:latin typeface="Book Antiqua" panose="02040602050305030304" pitchFamily="18" charset="0"/>
              </a:rPr>
              <a:t>Britain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737B61-EE56-4332-A9FC-FAC73696F229}"/>
              </a:ext>
            </a:extLst>
          </p:cNvPr>
          <p:cNvSpPr txBox="1"/>
          <p:nvPr/>
        </p:nvSpPr>
        <p:spPr>
          <a:xfrm>
            <a:off x="9476508" y="3203562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1900</a:t>
            </a:r>
          </a:p>
          <a:p>
            <a:endParaRPr lang="en-US" dirty="0">
              <a:solidFill>
                <a:srgbClr val="CC0066"/>
              </a:solidFill>
              <a:latin typeface="Book Antiqua" panose="0204060205030503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62799A-94A3-4DBF-90D5-7E8A50E730E4}"/>
              </a:ext>
            </a:extLst>
          </p:cNvPr>
          <p:cNvSpPr txBox="1"/>
          <p:nvPr/>
        </p:nvSpPr>
        <p:spPr>
          <a:xfrm>
            <a:off x="10659341" y="500160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2020</a:t>
            </a:r>
          </a:p>
          <a:p>
            <a:endParaRPr lang="en-US" dirty="0">
              <a:solidFill>
                <a:srgbClr val="CC0066"/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FA9343-90C7-4130-A58F-1703EAF8E64B}"/>
              </a:ext>
            </a:extLst>
          </p:cNvPr>
          <p:cNvSpPr txBox="1"/>
          <p:nvPr/>
        </p:nvSpPr>
        <p:spPr>
          <a:xfrm>
            <a:off x="485775" y="6238746"/>
            <a:ext cx="7067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Book Antiqua" panose="02040602050305030304" pitchFamily="18" charset="0"/>
              </a:rPr>
              <a:t>Source:</a:t>
            </a:r>
            <a:r>
              <a:rPr lang="en-US" sz="1600" dirty="0">
                <a:latin typeface="Book Antiqua" panose="02040602050305030304" pitchFamily="18" charset="0"/>
              </a:rPr>
              <a:t> Bolt &amp; Van </a:t>
            </a:r>
            <a:r>
              <a:rPr lang="en-US" sz="1600" dirty="0" err="1">
                <a:latin typeface="Book Antiqua" panose="02040602050305030304" pitchFamily="18" charset="0"/>
              </a:rPr>
              <a:t>Zanden</a:t>
            </a:r>
            <a:r>
              <a:rPr lang="en-US" sz="1600" dirty="0">
                <a:latin typeface="Book Antiqua" panose="02040602050305030304" pitchFamily="18" charset="0"/>
              </a:rPr>
              <a:t> (2020). Maddison Project Database.</a:t>
            </a:r>
            <a:endParaRPr lang="nl-NL" sz="1600" dirty="0">
              <a:latin typeface="Book Antiqua" panose="0204060205030503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A6C690-A540-40A0-BE5E-87CB5B568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7414" y="1737530"/>
            <a:ext cx="5432663" cy="42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0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3BB90-2E22-4BDF-8378-E37DF90C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  <a:t>Which was the richest country in …</a:t>
            </a:r>
            <a:b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</a:br>
            <a:r>
              <a:rPr lang="en-US" sz="4000" dirty="0">
                <a:solidFill>
                  <a:srgbClr val="00B050"/>
                </a:solidFill>
                <a:latin typeface="Book Antiqua" panose="02040602050305030304" pitchFamily="18" charset="0"/>
              </a:rPr>
              <a:t>8 points</a:t>
            </a:r>
            <a:endParaRPr lang="nl-NL" sz="4000" dirty="0">
              <a:solidFill>
                <a:srgbClr val="000099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C1358FA-1F50-4C2C-ACCB-92062EBCD9E5}"/>
              </a:ext>
            </a:extLst>
          </p:cNvPr>
          <p:cNvGraphicFramePr/>
          <p:nvPr/>
        </p:nvGraphicFramePr>
        <p:xfrm>
          <a:off x="273626" y="3851660"/>
          <a:ext cx="11277600" cy="755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370CBED-AECF-47FE-B30B-A9B82E6B6597}"/>
              </a:ext>
            </a:extLst>
          </p:cNvPr>
          <p:cNvSpPr txBox="1"/>
          <p:nvPr/>
        </p:nvSpPr>
        <p:spPr>
          <a:xfrm>
            <a:off x="162791" y="2943125"/>
            <a:ext cx="1037359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1000</a:t>
            </a:r>
          </a:p>
          <a:p>
            <a:r>
              <a:rPr lang="en-US" dirty="0">
                <a:latin typeface="Book Antiqua" panose="02040602050305030304" pitchFamily="18" charset="0"/>
              </a:rPr>
              <a:t>China</a:t>
            </a:r>
          </a:p>
          <a:p>
            <a:r>
              <a:rPr lang="en-US" dirty="0">
                <a:latin typeface="Book Antiqua" panose="02040602050305030304" pitchFamily="18" charset="0"/>
              </a:rPr>
              <a:t>Iraq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AD8540-E49A-4948-A487-BC13172C7438}"/>
              </a:ext>
            </a:extLst>
          </p:cNvPr>
          <p:cNvSpPr txBox="1"/>
          <p:nvPr/>
        </p:nvSpPr>
        <p:spPr>
          <a:xfrm>
            <a:off x="4218932" y="5007850"/>
            <a:ext cx="1036057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1400</a:t>
            </a:r>
          </a:p>
          <a:p>
            <a:r>
              <a:rPr lang="en-US" dirty="0">
                <a:latin typeface="Book Antiqua" panose="02040602050305030304" pitchFamily="18" charset="0"/>
              </a:rPr>
              <a:t>Italy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EED65F-3DCF-4F25-8402-0D080BBC2D0E}"/>
              </a:ext>
            </a:extLst>
          </p:cNvPr>
          <p:cNvSpPr txBox="1"/>
          <p:nvPr/>
        </p:nvSpPr>
        <p:spPr>
          <a:xfrm>
            <a:off x="5393746" y="2936180"/>
            <a:ext cx="1037359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1500</a:t>
            </a:r>
          </a:p>
          <a:p>
            <a:r>
              <a:rPr lang="en-US" dirty="0">
                <a:latin typeface="Book Antiqua" panose="02040602050305030304" pitchFamily="18" charset="0"/>
              </a:rPr>
              <a:t>NL</a:t>
            </a:r>
          </a:p>
          <a:p>
            <a:r>
              <a:rPr lang="en-US" dirty="0">
                <a:latin typeface="Book Antiqua" panose="02040602050305030304" pitchFamily="18" charset="0"/>
              </a:rPr>
              <a:t>Belgium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D03A58-0FB0-401A-A920-6B2B75935002}"/>
              </a:ext>
            </a:extLst>
          </p:cNvPr>
          <p:cNvSpPr txBox="1"/>
          <p:nvPr/>
        </p:nvSpPr>
        <p:spPr>
          <a:xfrm>
            <a:off x="6365301" y="500160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1600</a:t>
            </a:r>
          </a:p>
          <a:p>
            <a:r>
              <a:rPr lang="en-US" dirty="0">
                <a:latin typeface="Book Antiqua" panose="02040602050305030304" pitchFamily="18" charset="0"/>
              </a:rPr>
              <a:t>NL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7F2B94-CAAD-4F02-AE17-560BB792512C}"/>
              </a:ext>
            </a:extLst>
          </p:cNvPr>
          <p:cNvSpPr txBox="1"/>
          <p:nvPr/>
        </p:nvSpPr>
        <p:spPr>
          <a:xfrm>
            <a:off x="7435127" y="320532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1700</a:t>
            </a:r>
          </a:p>
          <a:p>
            <a:r>
              <a:rPr lang="en-US" dirty="0">
                <a:latin typeface="Book Antiqua" panose="02040602050305030304" pitchFamily="18" charset="0"/>
              </a:rPr>
              <a:t>NL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EC71BD-3737-464D-AE80-316DA728FFE5}"/>
              </a:ext>
            </a:extLst>
          </p:cNvPr>
          <p:cNvSpPr txBox="1"/>
          <p:nvPr/>
        </p:nvSpPr>
        <p:spPr>
          <a:xfrm>
            <a:off x="8669481" y="5001608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1820</a:t>
            </a:r>
          </a:p>
          <a:p>
            <a:r>
              <a:rPr lang="en-US" dirty="0">
                <a:latin typeface="Book Antiqua" panose="02040602050305030304" pitchFamily="18" charset="0"/>
              </a:rPr>
              <a:t>Britain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737B61-EE56-4332-A9FC-FAC73696F229}"/>
              </a:ext>
            </a:extLst>
          </p:cNvPr>
          <p:cNvSpPr txBox="1"/>
          <p:nvPr/>
        </p:nvSpPr>
        <p:spPr>
          <a:xfrm>
            <a:off x="9476508" y="3203562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1900</a:t>
            </a:r>
          </a:p>
          <a:p>
            <a:r>
              <a:rPr lang="en-US" dirty="0">
                <a:latin typeface="Book Antiqua" panose="02040602050305030304" pitchFamily="18" charset="0"/>
              </a:rPr>
              <a:t>USA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62799A-94A3-4DBF-90D5-7E8A50E730E4}"/>
              </a:ext>
            </a:extLst>
          </p:cNvPr>
          <p:cNvSpPr txBox="1"/>
          <p:nvPr/>
        </p:nvSpPr>
        <p:spPr>
          <a:xfrm>
            <a:off x="10659341" y="500160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C0066"/>
                </a:solidFill>
                <a:latin typeface="Book Antiqua" panose="02040602050305030304" pitchFamily="18" charset="0"/>
              </a:rPr>
              <a:t>2020</a:t>
            </a:r>
          </a:p>
          <a:p>
            <a:endParaRPr lang="en-US" dirty="0">
              <a:solidFill>
                <a:srgbClr val="CC0066"/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FA9343-90C7-4130-A58F-1703EAF8E64B}"/>
              </a:ext>
            </a:extLst>
          </p:cNvPr>
          <p:cNvSpPr txBox="1"/>
          <p:nvPr/>
        </p:nvSpPr>
        <p:spPr>
          <a:xfrm>
            <a:off x="485775" y="6238746"/>
            <a:ext cx="7067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Book Antiqua" panose="02040602050305030304" pitchFamily="18" charset="0"/>
              </a:rPr>
              <a:t>Source:</a:t>
            </a:r>
            <a:r>
              <a:rPr lang="en-US" sz="1600" dirty="0">
                <a:latin typeface="Book Antiqua" panose="02040602050305030304" pitchFamily="18" charset="0"/>
              </a:rPr>
              <a:t> Bolt &amp; Van </a:t>
            </a:r>
            <a:r>
              <a:rPr lang="en-US" sz="1600" dirty="0" err="1">
                <a:latin typeface="Book Antiqua" panose="02040602050305030304" pitchFamily="18" charset="0"/>
              </a:rPr>
              <a:t>Zanden</a:t>
            </a:r>
            <a:r>
              <a:rPr lang="en-US" sz="1600" dirty="0">
                <a:latin typeface="Book Antiqua" panose="02040602050305030304" pitchFamily="18" charset="0"/>
              </a:rPr>
              <a:t> (2020). Maddison Project Database.</a:t>
            </a:r>
            <a:endParaRPr lang="nl-NL" sz="1600" dirty="0"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D8453-326A-48ED-96B6-64DD8C521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898" y="1505414"/>
            <a:ext cx="5964588" cy="468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2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3BB90-2E22-4BDF-8378-E37DF90C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  <a:t>Which was the richest country in …</a:t>
            </a:r>
            <a:b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</a:br>
            <a:r>
              <a:rPr lang="en-US" sz="4000" dirty="0">
                <a:solidFill>
                  <a:srgbClr val="00B050"/>
                </a:solidFill>
                <a:latin typeface="Book Antiqua" panose="02040602050305030304" pitchFamily="18" charset="0"/>
              </a:rPr>
              <a:t>8 points</a:t>
            </a:r>
            <a:endParaRPr lang="nl-NL" sz="4000" dirty="0">
              <a:solidFill>
                <a:srgbClr val="000099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C1358FA-1F50-4C2C-ACCB-92062EBCD9E5}"/>
              </a:ext>
            </a:extLst>
          </p:cNvPr>
          <p:cNvGraphicFramePr/>
          <p:nvPr/>
        </p:nvGraphicFramePr>
        <p:xfrm>
          <a:off x="273626" y="3851660"/>
          <a:ext cx="11277600" cy="755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370CBED-AECF-47FE-B30B-A9B82E6B6597}"/>
              </a:ext>
            </a:extLst>
          </p:cNvPr>
          <p:cNvSpPr txBox="1"/>
          <p:nvPr/>
        </p:nvSpPr>
        <p:spPr>
          <a:xfrm>
            <a:off x="162791" y="2943125"/>
            <a:ext cx="1037359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1000</a:t>
            </a:r>
          </a:p>
          <a:p>
            <a:r>
              <a:rPr lang="en-US" dirty="0">
                <a:latin typeface="Book Antiqua" panose="02040602050305030304" pitchFamily="18" charset="0"/>
              </a:rPr>
              <a:t>China</a:t>
            </a:r>
          </a:p>
          <a:p>
            <a:r>
              <a:rPr lang="en-US" dirty="0">
                <a:latin typeface="Book Antiqua" panose="02040602050305030304" pitchFamily="18" charset="0"/>
              </a:rPr>
              <a:t>Iraq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AD8540-E49A-4948-A487-BC13172C7438}"/>
              </a:ext>
            </a:extLst>
          </p:cNvPr>
          <p:cNvSpPr txBox="1"/>
          <p:nvPr/>
        </p:nvSpPr>
        <p:spPr>
          <a:xfrm>
            <a:off x="4218932" y="5007850"/>
            <a:ext cx="1036057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1400</a:t>
            </a:r>
          </a:p>
          <a:p>
            <a:r>
              <a:rPr lang="en-US" dirty="0">
                <a:latin typeface="Book Antiqua" panose="02040602050305030304" pitchFamily="18" charset="0"/>
              </a:rPr>
              <a:t>Italy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EED65F-3DCF-4F25-8402-0D080BBC2D0E}"/>
              </a:ext>
            </a:extLst>
          </p:cNvPr>
          <p:cNvSpPr txBox="1"/>
          <p:nvPr/>
        </p:nvSpPr>
        <p:spPr>
          <a:xfrm>
            <a:off x="5393746" y="2936180"/>
            <a:ext cx="1037359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1500</a:t>
            </a:r>
          </a:p>
          <a:p>
            <a:r>
              <a:rPr lang="en-US" dirty="0">
                <a:latin typeface="Book Antiqua" panose="02040602050305030304" pitchFamily="18" charset="0"/>
              </a:rPr>
              <a:t>NL</a:t>
            </a:r>
          </a:p>
          <a:p>
            <a:r>
              <a:rPr lang="en-US" dirty="0">
                <a:latin typeface="Book Antiqua" panose="02040602050305030304" pitchFamily="18" charset="0"/>
              </a:rPr>
              <a:t>Belgium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D03A58-0FB0-401A-A920-6B2B75935002}"/>
              </a:ext>
            </a:extLst>
          </p:cNvPr>
          <p:cNvSpPr txBox="1"/>
          <p:nvPr/>
        </p:nvSpPr>
        <p:spPr>
          <a:xfrm>
            <a:off x="6365301" y="500160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1600</a:t>
            </a:r>
          </a:p>
          <a:p>
            <a:r>
              <a:rPr lang="en-US" dirty="0">
                <a:latin typeface="Book Antiqua" panose="02040602050305030304" pitchFamily="18" charset="0"/>
              </a:rPr>
              <a:t>NL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7F2B94-CAAD-4F02-AE17-560BB792512C}"/>
              </a:ext>
            </a:extLst>
          </p:cNvPr>
          <p:cNvSpPr txBox="1"/>
          <p:nvPr/>
        </p:nvSpPr>
        <p:spPr>
          <a:xfrm>
            <a:off x="7435127" y="320532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1700</a:t>
            </a:r>
          </a:p>
          <a:p>
            <a:r>
              <a:rPr lang="en-US" dirty="0">
                <a:latin typeface="Book Antiqua" panose="02040602050305030304" pitchFamily="18" charset="0"/>
              </a:rPr>
              <a:t>NL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EC71BD-3737-464D-AE80-316DA728FFE5}"/>
              </a:ext>
            </a:extLst>
          </p:cNvPr>
          <p:cNvSpPr txBox="1"/>
          <p:nvPr/>
        </p:nvSpPr>
        <p:spPr>
          <a:xfrm>
            <a:off x="8669481" y="5001608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1820</a:t>
            </a:r>
          </a:p>
          <a:p>
            <a:r>
              <a:rPr lang="en-US" dirty="0">
                <a:latin typeface="Book Antiqua" panose="02040602050305030304" pitchFamily="18" charset="0"/>
              </a:rPr>
              <a:t>Britain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737B61-EE56-4332-A9FC-FAC73696F229}"/>
              </a:ext>
            </a:extLst>
          </p:cNvPr>
          <p:cNvSpPr txBox="1"/>
          <p:nvPr/>
        </p:nvSpPr>
        <p:spPr>
          <a:xfrm>
            <a:off x="9476508" y="3203562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1900</a:t>
            </a:r>
          </a:p>
          <a:p>
            <a:r>
              <a:rPr lang="en-US" dirty="0">
                <a:latin typeface="Book Antiqua" panose="02040602050305030304" pitchFamily="18" charset="0"/>
              </a:rPr>
              <a:t>USA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62799A-94A3-4DBF-90D5-7E8A50E730E4}"/>
              </a:ext>
            </a:extLst>
          </p:cNvPr>
          <p:cNvSpPr txBox="1"/>
          <p:nvPr/>
        </p:nvSpPr>
        <p:spPr>
          <a:xfrm>
            <a:off x="10659341" y="500160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2020</a:t>
            </a:r>
          </a:p>
          <a:p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FA9343-90C7-4130-A58F-1703EAF8E64B}"/>
              </a:ext>
            </a:extLst>
          </p:cNvPr>
          <p:cNvSpPr txBox="1"/>
          <p:nvPr/>
        </p:nvSpPr>
        <p:spPr>
          <a:xfrm>
            <a:off x="485775" y="6238746"/>
            <a:ext cx="7067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Book Antiqua" panose="02040602050305030304" pitchFamily="18" charset="0"/>
              </a:rPr>
              <a:t>Source:</a:t>
            </a:r>
            <a:r>
              <a:rPr lang="en-US" sz="1600" dirty="0">
                <a:latin typeface="Book Antiqua" panose="02040602050305030304" pitchFamily="18" charset="0"/>
              </a:rPr>
              <a:t> Bolt &amp; Van </a:t>
            </a:r>
            <a:r>
              <a:rPr lang="en-US" sz="1600" dirty="0" err="1">
                <a:latin typeface="Book Antiqua" panose="02040602050305030304" pitchFamily="18" charset="0"/>
              </a:rPr>
              <a:t>Zanden</a:t>
            </a:r>
            <a:r>
              <a:rPr lang="en-US" sz="1600" dirty="0">
                <a:latin typeface="Book Antiqua" panose="02040602050305030304" pitchFamily="18" charset="0"/>
              </a:rPr>
              <a:t> (2020). Maddison Project Database.</a:t>
            </a:r>
            <a:endParaRPr lang="nl-NL" sz="1600" dirty="0"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7158FD-8220-4C50-8F69-080308522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9797" y="2288905"/>
            <a:ext cx="6492406" cy="365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1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3BB90-2E22-4BDF-8378-E37DF90C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  <a:t>Which was the richest country in …</a:t>
            </a:r>
            <a:b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</a:br>
            <a:r>
              <a:rPr lang="en-US" sz="4000" dirty="0">
                <a:solidFill>
                  <a:srgbClr val="00B050"/>
                </a:solidFill>
                <a:latin typeface="Book Antiqua" panose="02040602050305030304" pitchFamily="18" charset="0"/>
              </a:rPr>
              <a:t>8 points</a:t>
            </a:r>
            <a:endParaRPr lang="nl-NL" sz="4000" dirty="0">
              <a:solidFill>
                <a:srgbClr val="000099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C1358FA-1F50-4C2C-ACCB-92062EBCD9E5}"/>
              </a:ext>
            </a:extLst>
          </p:cNvPr>
          <p:cNvGraphicFramePr/>
          <p:nvPr/>
        </p:nvGraphicFramePr>
        <p:xfrm>
          <a:off x="273626" y="3851660"/>
          <a:ext cx="11277600" cy="755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370CBED-AECF-47FE-B30B-A9B82E6B6597}"/>
              </a:ext>
            </a:extLst>
          </p:cNvPr>
          <p:cNvSpPr txBox="1"/>
          <p:nvPr/>
        </p:nvSpPr>
        <p:spPr>
          <a:xfrm>
            <a:off x="162791" y="2943125"/>
            <a:ext cx="1037359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1000</a:t>
            </a:r>
          </a:p>
          <a:p>
            <a:r>
              <a:rPr lang="en-US" dirty="0">
                <a:latin typeface="Book Antiqua" panose="02040602050305030304" pitchFamily="18" charset="0"/>
              </a:rPr>
              <a:t>China</a:t>
            </a:r>
          </a:p>
          <a:p>
            <a:r>
              <a:rPr lang="en-US" dirty="0">
                <a:latin typeface="Book Antiqua" panose="02040602050305030304" pitchFamily="18" charset="0"/>
              </a:rPr>
              <a:t>Iraq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AD8540-E49A-4948-A487-BC13172C7438}"/>
              </a:ext>
            </a:extLst>
          </p:cNvPr>
          <p:cNvSpPr txBox="1"/>
          <p:nvPr/>
        </p:nvSpPr>
        <p:spPr>
          <a:xfrm>
            <a:off x="4218932" y="5007850"/>
            <a:ext cx="1036057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1400</a:t>
            </a:r>
          </a:p>
          <a:p>
            <a:r>
              <a:rPr lang="en-US" dirty="0">
                <a:latin typeface="Book Antiqua" panose="02040602050305030304" pitchFamily="18" charset="0"/>
              </a:rPr>
              <a:t>Italy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EED65F-3DCF-4F25-8402-0D080BBC2D0E}"/>
              </a:ext>
            </a:extLst>
          </p:cNvPr>
          <p:cNvSpPr txBox="1"/>
          <p:nvPr/>
        </p:nvSpPr>
        <p:spPr>
          <a:xfrm>
            <a:off x="5393746" y="2936180"/>
            <a:ext cx="1037359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1500</a:t>
            </a:r>
          </a:p>
          <a:p>
            <a:r>
              <a:rPr lang="en-US" dirty="0">
                <a:latin typeface="Book Antiqua" panose="02040602050305030304" pitchFamily="18" charset="0"/>
              </a:rPr>
              <a:t>NL</a:t>
            </a:r>
          </a:p>
          <a:p>
            <a:r>
              <a:rPr lang="en-US" dirty="0">
                <a:latin typeface="Book Antiqua" panose="02040602050305030304" pitchFamily="18" charset="0"/>
              </a:rPr>
              <a:t>Belgium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D03A58-0FB0-401A-A920-6B2B75935002}"/>
              </a:ext>
            </a:extLst>
          </p:cNvPr>
          <p:cNvSpPr txBox="1"/>
          <p:nvPr/>
        </p:nvSpPr>
        <p:spPr>
          <a:xfrm>
            <a:off x="6365301" y="500160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1600</a:t>
            </a:r>
          </a:p>
          <a:p>
            <a:r>
              <a:rPr lang="en-US" dirty="0">
                <a:latin typeface="Book Antiqua" panose="02040602050305030304" pitchFamily="18" charset="0"/>
              </a:rPr>
              <a:t>NL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7F2B94-CAAD-4F02-AE17-560BB792512C}"/>
              </a:ext>
            </a:extLst>
          </p:cNvPr>
          <p:cNvSpPr txBox="1"/>
          <p:nvPr/>
        </p:nvSpPr>
        <p:spPr>
          <a:xfrm>
            <a:off x="7435127" y="320532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1700</a:t>
            </a:r>
          </a:p>
          <a:p>
            <a:r>
              <a:rPr lang="en-US" dirty="0">
                <a:latin typeface="Book Antiqua" panose="02040602050305030304" pitchFamily="18" charset="0"/>
              </a:rPr>
              <a:t>NL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EC71BD-3737-464D-AE80-316DA728FFE5}"/>
              </a:ext>
            </a:extLst>
          </p:cNvPr>
          <p:cNvSpPr txBox="1"/>
          <p:nvPr/>
        </p:nvSpPr>
        <p:spPr>
          <a:xfrm>
            <a:off x="8669481" y="5001608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1820</a:t>
            </a:r>
          </a:p>
          <a:p>
            <a:r>
              <a:rPr lang="en-US" dirty="0">
                <a:latin typeface="Book Antiqua" panose="02040602050305030304" pitchFamily="18" charset="0"/>
              </a:rPr>
              <a:t>Britain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737B61-EE56-4332-A9FC-FAC73696F229}"/>
              </a:ext>
            </a:extLst>
          </p:cNvPr>
          <p:cNvSpPr txBox="1"/>
          <p:nvPr/>
        </p:nvSpPr>
        <p:spPr>
          <a:xfrm>
            <a:off x="9476508" y="3203562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1900</a:t>
            </a:r>
          </a:p>
          <a:p>
            <a:r>
              <a:rPr lang="en-US" dirty="0">
                <a:latin typeface="Book Antiqua" panose="02040602050305030304" pitchFamily="18" charset="0"/>
              </a:rPr>
              <a:t>USA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62799A-94A3-4DBF-90D5-7E8A50E730E4}"/>
              </a:ext>
            </a:extLst>
          </p:cNvPr>
          <p:cNvSpPr txBox="1"/>
          <p:nvPr/>
        </p:nvSpPr>
        <p:spPr>
          <a:xfrm>
            <a:off x="10659341" y="5001609"/>
            <a:ext cx="1037359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2020</a:t>
            </a:r>
          </a:p>
          <a:p>
            <a:r>
              <a:rPr lang="en-US" dirty="0">
                <a:latin typeface="Book Antiqua" panose="02040602050305030304" pitchFamily="18" charset="0"/>
              </a:rPr>
              <a:t>Qatar</a:t>
            </a:r>
          </a:p>
          <a:p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FA9343-90C7-4130-A58F-1703EAF8E64B}"/>
              </a:ext>
            </a:extLst>
          </p:cNvPr>
          <p:cNvSpPr txBox="1"/>
          <p:nvPr/>
        </p:nvSpPr>
        <p:spPr>
          <a:xfrm>
            <a:off x="485775" y="6238746"/>
            <a:ext cx="7067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Book Antiqua" panose="02040602050305030304" pitchFamily="18" charset="0"/>
              </a:rPr>
              <a:t>Source:</a:t>
            </a:r>
            <a:r>
              <a:rPr lang="en-US" sz="1600" dirty="0">
                <a:latin typeface="Book Antiqua" panose="02040602050305030304" pitchFamily="18" charset="0"/>
              </a:rPr>
              <a:t> Bolt &amp; Van </a:t>
            </a:r>
            <a:r>
              <a:rPr lang="en-US" sz="1600" dirty="0" err="1">
                <a:latin typeface="Book Antiqua" panose="02040602050305030304" pitchFamily="18" charset="0"/>
              </a:rPr>
              <a:t>Zanden</a:t>
            </a:r>
            <a:r>
              <a:rPr lang="en-US" sz="1600" dirty="0">
                <a:latin typeface="Book Antiqua" panose="02040602050305030304" pitchFamily="18" charset="0"/>
              </a:rPr>
              <a:t> (2020). Maddison Project Database.</a:t>
            </a:r>
            <a:endParaRPr lang="nl-NL" sz="1600" dirty="0"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7158FD-8220-4C50-8F69-080308522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786" y="2270501"/>
            <a:ext cx="6492406" cy="365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6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3BB90-2E22-4BDF-8378-E37DF90C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  <a:t>Which was the richest country in …</a:t>
            </a:r>
            <a:b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</a:br>
            <a:r>
              <a:rPr lang="en-US" sz="4000" dirty="0">
                <a:solidFill>
                  <a:srgbClr val="00B050"/>
                </a:solidFill>
                <a:latin typeface="Book Antiqua" panose="02040602050305030304" pitchFamily="18" charset="0"/>
              </a:rPr>
              <a:t>8 points</a:t>
            </a:r>
            <a:endParaRPr lang="nl-NL" sz="4000" dirty="0">
              <a:solidFill>
                <a:srgbClr val="000099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C1358FA-1F50-4C2C-ACCB-92062EBCD9E5}"/>
              </a:ext>
            </a:extLst>
          </p:cNvPr>
          <p:cNvGraphicFramePr/>
          <p:nvPr/>
        </p:nvGraphicFramePr>
        <p:xfrm>
          <a:off x="273626" y="3851660"/>
          <a:ext cx="11277600" cy="755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370CBED-AECF-47FE-B30B-A9B82E6B6597}"/>
              </a:ext>
            </a:extLst>
          </p:cNvPr>
          <p:cNvSpPr txBox="1"/>
          <p:nvPr/>
        </p:nvSpPr>
        <p:spPr>
          <a:xfrm>
            <a:off x="162791" y="2943125"/>
            <a:ext cx="1037359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1000</a:t>
            </a:r>
          </a:p>
          <a:p>
            <a:r>
              <a:rPr lang="en-US" dirty="0">
                <a:latin typeface="Book Antiqua" panose="02040602050305030304" pitchFamily="18" charset="0"/>
              </a:rPr>
              <a:t>China</a:t>
            </a:r>
          </a:p>
          <a:p>
            <a:r>
              <a:rPr lang="en-US" dirty="0">
                <a:latin typeface="Book Antiqua" panose="02040602050305030304" pitchFamily="18" charset="0"/>
              </a:rPr>
              <a:t>Iraq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AD8540-E49A-4948-A487-BC13172C7438}"/>
              </a:ext>
            </a:extLst>
          </p:cNvPr>
          <p:cNvSpPr txBox="1"/>
          <p:nvPr/>
        </p:nvSpPr>
        <p:spPr>
          <a:xfrm>
            <a:off x="4218932" y="5007850"/>
            <a:ext cx="1036057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1400</a:t>
            </a:r>
          </a:p>
          <a:p>
            <a:r>
              <a:rPr lang="en-US" dirty="0">
                <a:latin typeface="Book Antiqua" panose="02040602050305030304" pitchFamily="18" charset="0"/>
              </a:rPr>
              <a:t>Italy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EED65F-3DCF-4F25-8402-0D080BBC2D0E}"/>
              </a:ext>
            </a:extLst>
          </p:cNvPr>
          <p:cNvSpPr txBox="1"/>
          <p:nvPr/>
        </p:nvSpPr>
        <p:spPr>
          <a:xfrm>
            <a:off x="5393746" y="2936180"/>
            <a:ext cx="1037359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1500</a:t>
            </a:r>
          </a:p>
          <a:p>
            <a:r>
              <a:rPr lang="en-US" dirty="0">
                <a:latin typeface="Book Antiqua" panose="02040602050305030304" pitchFamily="18" charset="0"/>
              </a:rPr>
              <a:t>NL</a:t>
            </a:r>
          </a:p>
          <a:p>
            <a:r>
              <a:rPr lang="en-US" dirty="0">
                <a:latin typeface="Book Antiqua" panose="02040602050305030304" pitchFamily="18" charset="0"/>
              </a:rPr>
              <a:t>Belgium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D03A58-0FB0-401A-A920-6B2B75935002}"/>
              </a:ext>
            </a:extLst>
          </p:cNvPr>
          <p:cNvSpPr txBox="1"/>
          <p:nvPr/>
        </p:nvSpPr>
        <p:spPr>
          <a:xfrm>
            <a:off x="6365301" y="500160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1600</a:t>
            </a:r>
          </a:p>
          <a:p>
            <a:r>
              <a:rPr lang="en-US" dirty="0">
                <a:latin typeface="Book Antiqua" panose="02040602050305030304" pitchFamily="18" charset="0"/>
              </a:rPr>
              <a:t>NL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7F2B94-CAAD-4F02-AE17-560BB792512C}"/>
              </a:ext>
            </a:extLst>
          </p:cNvPr>
          <p:cNvSpPr txBox="1"/>
          <p:nvPr/>
        </p:nvSpPr>
        <p:spPr>
          <a:xfrm>
            <a:off x="7435127" y="320532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1700</a:t>
            </a:r>
          </a:p>
          <a:p>
            <a:r>
              <a:rPr lang="en-US" dirty="0">
                <a:latin typeface="Book Antiqua" panose="02040602050305030304" pitchFamily="18" charset="0"/>
              </a:rPr>
              <a:t>NL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EC71BD-3737-464D-AE80-316DA728FFE5}"/>
              </a:ext>
            </a:extLst>
          </p:cNvPr>
          <p:cNvSpPr txBox="1"/>
          <p:nvPr/>
        </p:nvSpPr>
        <p:spPr>
          <a:xfrm>
            <a:off x="8669481" y="5001608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1820</a:t>
            </a:r>
          </a:p>
          <a:p>
            <a:r>
              <a:rPr lang="en-US" dirty="0">
                <a:latin typeface="Book Antiqua" panose="02040602050305030304" pitchFamily="18" charset="0"/>
              </a:rPr>
              <a:t>Britain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737B61-EE56-4332-A9FC-FAC73696F229}"/>
              </a:ext>
            </a:extLst>
          </p:cNvPr>
          <p:cNvSpPr txBox="1"/>
          <p:nvPr/>
        </p:nvSpPr>
        <p:spPr>
          <a:xfrm>
            <a:off x="9476508" y="3203562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1900</a:t>
            </a:r>
          </a:p>
          <a:p>
            <a:r>
              <a:rPr lang="en-US" dirty="0">
                <a:latin typeface="Book Antiqua" panose="02040602050305030304" pitchFamily="18" charset="0"/>
              </a:rPr>
              <a:t>USA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62799A-94A3-4DBF-90D5-7E8A50E730E4}"/>
              </a:ext>
            </a:extLst>
          </p:cNvPr>
          <p:cNvSpPr txBox="1"/>
          <p:nvPr/>
        </p:nvSpPr>
        <p:spPr>
          <a:xfrm>
            <a:off x="10659341" y="5001609"/>
            <a:ext cx="1037359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2020</a:t>
            </a:r>
          </a:p>
          <a:p>
            <a:r>
              <a:rPr lang="en-US" dirty="0">
                <a:latin typeface="Book Antiqua" panose="02040602050305030304" pitchFamily="18" charset="0"/>
              </a:rPr>
              <a:t>Qatar</a:t>
            </a:r>
          </a:p>
          <a:p>
            <a:r>
              <a:rPr lang="en-US" dirty="0">
                <a:latin typeface="Book Antiqua" panose="02040602050305030304" pitchFamily="18" charset="0"/>
              </a:rPr>
              <a:t>Norway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FA9343-90C7-4130-A58F-1703EAF8E64B}"/>
              </a:ext>
            </a:extLst>
          </p:cNvPr>
          <p:cNvSpPr txBox="1"/>
          <p:nvPr/>
        </p:nvSpPr>
        <p:spPr>
          <a:xfrm>
            <a:off x="485775" y="6238746"/>
            <a:ext cx="7067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Book Antiqua" panose="02040602050305030304" pitchFamily="18" charset="0"/>
              </a:rPr>
              <a:t>Source:</a:t>
            </a:r>
            <a:r>
              <a:rPr lang="en-US" sz="1600" dirty="0">
                <a:latin typeface="Book Antiqua" panose="02040602050305030304" pitchFamily="18" charset="0"/>
              </a:rPr>
              <a:t> Bolt &amp; Van </a:t>
            </a:r>
            <a:r>
              <a:rPr lang="en-US" sz="1600" dirty="0" err="1">
                <a:latin typeface="Book Antiqua" panose="02040602050305030304" pitchFamily="18" charset="0"/>
              </a:rPr>
              <a:t>Zanden</a:t>
            </a:r>
            <a:r>
              <a:rPr lang="en-US" sz="1600" dirty="0">
                <a:latin typeface="Book Antiqua" panose="02040602050305030304" pitchFamily="18" charset="0"/>
              </a:rPr>
              <a:t> (2020). Maddison Project Database.</a:t>
            </a:r>
            <a:endParaRPr lang="nl-NL" sz="1600" dirty="0">
              <a:latin typeface="Book Antiqua" panose="0204060205030503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203537-86A3-4571-A097-1291EBFD7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365" y="2127344"/>
            <a:ext cx="7595190" cy="379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6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3BB90-2E22-4BDF-8378-E37DF90C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  <a:t>Which was the richest country in …</a:t>
            </a:r>
            <a:b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</a:br>
            <a:r>
              <a:rPr lang="en-US" sz="4000" dirty="0">
                <a:solidFill>
                  <a:srgbClr val="00B050"/>
                </a:solidFill>
                <a:latin typeface="Book Antiqua" panose="02040602050305030304" pitchFamily="18" charset="0"/>
              </a:rPr>
              <a:t>8 points</a:t>
            </a:r>
            <a:endParaRPr lang="nl-NL" sz="4000" dirty="0">
              <a:solidFill>
                <a:srgbClr val="000099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C1358FA-1F50-4C2C-ACCB-92062EBCD9E5}"/>
              </a:ext>
            </a:extLst>
          </p:cNvPr>
          <p:cNvGraphicFramePr/>
          <p:nvPr/>
        </p:nvGraphicFramePr>
        <p:xfrm>
          <a:off x="273626" y="3851660"/>
          <a:ext cx="11277600" cy="755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370CBED-AECF-47FE-B30B-A9B82E6B6597}"/>
              </a:ext>
            </a:extLst>
          </p:cNvPr>
          <p:cNvSpPr txBox="1"/>
          <p:nvPr/>
        </p:nvSpPr>
        <p:spPr>
          <a:xfrm>
            <a:off x="162791" y="2943125"/>
            <a:ext cx="1037359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1000</a:t>
            </a:r>
          </a:p>
          <a:p>
            <a:r>
              <a:rPr lang="en-US" dirty="0">
                <a:latin typeface="Book Antiqua" panose="02040602050305030304" pitchFamily="18" charset="0"/>
              </a:rPr>
              <a:t>China</a:t>
            </a:r>
          </a:p>
          <a:p>
            <a:r>
              <a:rPr lang="en-US" dirty="0">
                <a:latin typeface="Book Antiqua" panose="02040602050305030304" pitchFamily="18" charset="0"/>
              </a:rPr>
              <a:t>Iraq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AD8540-E49A-4948-A487-BC13172C7438}"/>
              </a:ext>
            </a:extLst>
          </p:cNvPr>
          <p:cNvSpPr txBox="1"/>
          <p:nvPr/>
        </p:nvSpPr>
        <p:spPr>
          <a:xfrm>
            <a:off x="4218932" y="5007850"/>
            <a:ext cx="1036057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1400</a:t>
            </a:r>
          </a:p>
          <a:p>
            <a:r>
              <a:rPr lang="en-US" dirty="0">
                <a:latin typeface="Book Antiqua" panose="02040602050305030304" pitchFamily="18" charset="0"/>
              </a:rPr>
              <a:t>Italy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EED65F-3DCF-4F25-8402-0D080BBC2D0E}"/>
              </a:ext>
            </a:extLst>
          </p:cNvPr>
          <p:cNvSpPr txBox="1"/>
          <p:nvPr/>
        </p:nvSpPr>
        <p:spPr>
          <a:xfrm>
            <a:off x="5393746" y="2936180"/>
            <a:ext cx="1037359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1500</a:t>
            </a:r>
          </a:p>
          <a:p>
            <a:r>
              <a:rPr lang="en-US" dirty="0">
                <a:latin typeface="Book Antiqua" panose="02040602050305030304" pitchFamily="18" charset="0"/>
              </a:rPr>
              <a:t>NL</a:t>
            </a:r>
          </a:p>
          <a:p>
            <a:r>
              <a:rPr lang="en-US" dirty="0">
                <a:latin typeface="Book Antiqua" panose="02040602050305030304" pitchFamily="18" charset="0"/>
              </a:rPr>
              <a:t>Belgium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D03A58-0FB0-401A-A920-6B2B75935002}"/>
              </a:ext>
            </a:extLst>
          </p:cNvPr>
          <p:cNvSpPr txBox="1"/>
          <p:nvPr/>
        </p:nvSpPr>
        <p:spPr>
          <a:xfrm>
            <a:off x="6365301" y="500160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1600</a:t>
            </a:r>
          </a:p>
          <a:p>
            <a:r>
              <a:rPr lang="en-US" dirty="0">
                <a:latin typeface="Book Antiqua" panose="02040602050305030304" pitchFamily="18" charset="0"/>
              </a:rPr>
              <a:t>NL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7F2B94-CAAD-4F02-AE17-560BB792512C}"/>
              </a:ext>
            </a:extLst>
          </p:cNvPr>
          <p:cNvSpPr txBox="1"/>
          <p:nvPr/>
        </p:nvSpPr>
        <p:spPr>
          <a:xfrm>
            <a:off x="7435127" y="320532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1700</a:t>
            </a:r>
          </a:p>
          <a:p>
            <a:r>
              <a:rPr lang="en-US" dirty="0">
                <a:latin typeface="Book Antiqua" panose="02040602050305030304" pitchFamily="18" charset="0"/>
              </a:rPr>
              <a:t>NL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EC71BD-3737-464D-AE80-316DA728FFE5}"/>
              </a:ext>
            </a:extLst>
          </p:cNvPr>
          <p:cNvSpPr txBox="1"/>
          <p:nvPr/>
        </p:nvSpPr>
        <p:spPr>
          <a:xfrm>
            <a:off x="8669481" y="5001608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1820</a:t>
            </a:r>
          </a:p>
          <a:p>
            <a:r>
              <a:rPr lang="en-US" dirty="0">
                <a:latin typeface="Book Antiqua" panose="02040602050305030304" pitchFamily="18" charset="0"/>
              </a:rPr>
              <a:t>Britain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737B61-EE56-4332-A9FC-FAC73696F229}"/>
              </a:ext>
            </a:extLst>
          </p:cNvPr>
          <p:cNvSpPr txBox="1"/>
          <p:nvPr/>
        </p:nvSpPr>
        <p:spPr>
          <a:xfrm>
            <a:off x="9476508" y="3203562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1900</a:t>
            </a:r>
          </a:p>
          <a:p>
            <a:r>
              <a:rPr lang="en-US" dirty="0">
                <a:latin typeface="Book Antiqua" panose="02040602050305030304" pitchFamily="18" charset="0"/>
              </a:rPr>
              <a:t>USA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62799A-94A3-4DBF-90D5-7E8A50E730E4}"/>
              </a:ext>
            </a:extLst>
          </p:cNvPr>
          <p:cNvSpPr txBox="1"/>
          <p:nvPr/>
        </p:nvSpPr>
        <p:spPr>
          <a:xfrm>
            <a:off x="10659341" y="5001609"/>
            <a:ext cx="1037359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2020</a:t>
            </a:r>
          </a:p>
          <a:p>
            <a:r>
              <a:rPr lang="en-US" dirty="0">
                <a:latin typeface="Book Antiqua" panose="02040602050305030304" pitchFamily="18" charset="0"/>
              </a:rPr>
              <a:t>Qatar</a:t>
            </a:r>
          </a:p>
          <a:p>
            <a:r>
              <a:rPr lang="en-US" dirty="0">
                <a:latin typeface="Book Antiqua" panose="02040602050305030304" pitchFamily="18" charset="0"/>
              </a:rPr>
              <a:t>Norway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FA9343-90C7-4130-A58F-1703EAF8E64B}"/>
              </a:ext>
            </a:extLst>
          </p:cNvPr>
          <p:cNvSpPr txBox="1"/>
          <p:nvPr/>
        </p:nvSpPr>
        <p:spPr>
          <a:xfrm>
            <a:off x="485775" y="6238746"/>
            <a:ext cx="7067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Book Antiqua" panose="02040602050305030304" pitchFamily="18" charset="0"/>
              </a:rPr>
              <a:t>Source:</a:t>
            </a:r>
            <a:r>
              <a:rPr lang="en-US" sz="1600" dirty="0">
                <a:latin typeface="Book Antiqua" panose="02040602050305030304" pitchFamily="18" charset="0"/>
              </a:rPr>
              <a:t> Bolt &amp; Van </a:t>
            </a:r>
            <a:r>
              <a:rPr lang="en-US" sz="1600" dirty="0" err="1">
                <a:latin typeface="Book Antiqua" panose="02040602050305030304" pitchFamily="18" charset="0"/>
              </a:rPr>
              <a:t>Zanden</a:t>
            </a:r>
            <a:r>
              <a:rPr lang="en-US" sz="1600" dirty="0">
                <a:latin typeface="Book Antiqua" panose="02040602050305030304" pitchFamily="18" charset="0"/>
              </a:rPr>
              <a:t> (2020). Maddison Project Database.</a:t>
            </a:r>
            <a:endParaRPr lang="nl-NL" sz="16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20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3BB90-2E22-4BDF-8378-E37DF90C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  <a:t>Which was the richest </a:t>
            </a:r>
            <a:r>
              <a:rPr lang="en-US" sz="4000" u="sng" dirty="0">
                <a:solidFill>
                  <a:srgbClr val="000099"/>
                </a:solidFill>
                <a:latin typeface="Book Antiqua" panose="02040602050305030304" pitchFamily="18" charset="0"/>
              </a:rPr>
              <a:t>person</a:t>
            </a:r>
            <a: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  <a:t> in 1300 and 1900? </a:t>
            </a:r>
            <a:r>
              <a:rPr lang="en-US" sz="4000" dirty="0">
                <a:solidFill>
                  <a:srgbClr val="00B050"/>
                </a:solidFill>
                <a:latin typeface="Book Antiqua" panose="02040602050305030304" pitchFamily="18" charset="0"/>
              </a:rPr>
              <a:t>2 points (3 min in pairs)</a:t>
            </a:r>
            <a:endParaRPr lang="nl-NL" sz="4000" dirty="0">
              <a:solidFill>
                <a:srgbClr val="00B050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C1358FA-1F50-4C2C-ACCB-92062EBCD9E5}"/>
              </a:ext>
            </a:extLst>
          </p:cNvPr>
          <p:cNvGraphicFramePr/>
          <p:nvPr/>
        </p:nvGraphicFramePr>
        <p:xfrm>
          <a:off x="273626" y="3851660"/>
          <a:ext cx="11277600" cy="755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370CBED-AECF-47FE-B30B-A9B82E6B6597}"/>
              </a:ext>
            </a:extLst>
          </p:cNvPr>
          <p:cNvSpPr txBox="1"/>
          <p:nvPr/>
        </p:nvSpPr>
        <p:spPr>
          <a:xfrm>
            <a:off x="162791" y="2943125"/>
            <a:ext cx="1037359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1000</a:t>
            </a:r>
          </a:p>
          <a:p>
            <a:r>
              <a:rPr lang="en-US" dirty="0">
                <a:latin typeface="Book Antiqua" panose="02040602050305030304" pitchFamily="18" charset="0"/>
              </a:rPr>
              <a:t>China</a:t>
            </a:r>
          </a:p>
          <a:p>
            <a:r>
              <a:rPr lang="en-US" dirty="0">
                <a:latin typeface="Book Antiqua" panose="02040602050305030304" pitchFamily="18" charset="0"/>
              </a:rPr>
              <a:t>Iraq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AD8540-E49A-4948-A487-BC13172C7438}"/>
              </a:ext>
            </a:extLst>
          </p:cNvPr>
          <p:cNvSpPr txBox="1"/>
          <p:nvPr/>
        </p:nvSpPr>
        <p:spPr>
          <a:xfrm>
            <a:off x="4218932" y="5007850"/>
            <a:ext cx="1036057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1400</a:t>
            </a:r>
          </a:p>
          <a:p>
            <a:r>
              <a:rPr lang="en-US" dirty="0">
                <a:latin typeface="Book Antiqua" panose="02040602050305030304" pitchFamily="18" charset="0"/>
              </a:rPr>
              <a:t>Italy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EED65F-3DCF-4F25-8402-0D080BBC2D0E}"/>
              </a:ext>
            </a:extLst>
          </p:cNvPr>
          <p:cNvSpPr txBox="1"/>
          <p:nvPr/>
        </p:nvSpPr>
        <p:spPr>
          <a:xfrm>
            <a:off x="5393746" y="2936180"/>
            <a:ext cx="1037359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1500</a:t>
            </a:r>
          </a:p>
          <a:p>
            <a:r>
              <a:rPr lang="en-US" dirty="0">
                <a:latin typeface="Book Antiqua" panose="02040602050305030304" pitchFamily="18" charset="0"/>
              </a:rPr>
              <a:t>NL</a:t>
            </a:r>
          </a:p>
          <a:p>
            <a:r>
              <a:rPr lang="en-US" dirty="0">
                <a:latin typeface="Book Antiqua" panose="02040602050305030304" pitchFamily="18" charset="0"/>
              </a:rPr>
              <a:t>Belgium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D03A58-0FB0-401A-A920-6B2B75935002}"/>
              </a:ext>
            </a:extLst>
          </p:cNvPr>
          <p:cNvSpPr txBox="1"/>
          <p:nvPr/>
        </p:nvSpPr>
        <p:spPr>
          <a:xfrm>
            <a:off x="6365301" y="500160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1600</a:t>
            </a:r>
          </a:p>
          <a:p>
            <a:r>
              <a:rPr lang="en-US" dirty="0">
                <a:latin typeface="Book Antiqua" panose="02040602050305030304" pitchFamily="18" charset="0"/>
              </a:rPr>
              <a:t>NL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7F2B94-CAAD-4F02-AE17-560BB792512C}"/>
              </a:ext>
            </a:extLst>
          </p:cNvPr>
          <p:cNvSpPr txBox="1"/>
          <p:nvPr/>
        </p:nvSpPr>
        <p:spPr>
          <a:xfrm>
            <a:off x="7435127" y="320532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1700</a:t>
            </a:r>
          </a:p>
          <a:p>
            <a:r>
              <a:rPr lang="en-US" dirty="0">
                <a:latin typeface="Book Antiqua" panose="02040602050305030304" pitchFamily="18" charset="0"/>
              </a:rPr>
              <a:t>NL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EC71BD-3737-464D-AE80-316DA728FFE5}"/>
              </a:ext>
            </a:extLst>
          </p:cNvPr>
          <p:cNvSpPr txBox="1"/>
          <p:nvPr/>
        </p:nvSpPr>
        <p:spPr>
          <a:xfrm>
            <a:off x="8669481" y="5001608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1820</a:t>
            </a:r>
          </a:p>
          <a:p>
            <a:r>
              <a:rPr lang="en-US" dirty="0">
                <a:latin typeface="Book Antiqua" panose="02040602050305030304" pitchFamily="18" charset="0"/>
              </a:rPr>
              <a:t>Britain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737B61-EE56-4332-A9FC-FAC73696F229}"/>
              </a:ext>
            </a:extLst>
          </p:cNvPr>
          <p:cNvSpPr txBox="1"/>
          <p:nvPr/>
        </p:nvSpPr>
        <p:spPr>
          <a:xfrm>
            <a:off x="9476508" y="3203562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1900</a:t>
            </a:r>
          </a:p>
          <a:p>
            <a:r>
              <a:rPr lang="en-US" dirty="0">
                <a:latin typeface="Book Antiqua" panose="02040602050305030304" pitchFamily="18" charset="0"/>
              </a:rPr>
              <a:t>USA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62799A-94A3-4DBF-90D5-7E8A50E730E4}"/>
              </a:ext>
            </a:extLst>
          </p:cNvPr>
          <p:cNvSpPr txBox="1"/>
          <p:nvPr/>
        </p:nvSpPr>
        <p:spPr>
          <a:xfrm>
            <a:off x="10659341" y="5001609"/>
            <a:ext cx="1037359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2020</a:t>
            </a:r>
          </a:p>
          <a:p>
            <a:r>
              <a:rPr lang="en-US" dirty="0">
                <a:latin typeface="Book Antiqua" panose="02040602050305030304" pitchFamily="18" charset="0"/>
              </a:rPr>
              <a:t>Qatar</a:t>
            </a:r>
          </a:p>
          <a:p>
            <a:r>
              <a:rPr lang="en-US" dirty="0">
                <a:latin typeface="Book Antiqua" panose="02040602050305030304" pitchFamily="18" charset="0"/>
              </a:rPr>
              <a:t>Norway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FA9343-90C7-4130-A58F-1703EAF8E64B}"/>
              </a:ext>
            </a:extLst>
          </p:cNvPr>
          <p:cNvSpPr txBox="1"/>
          <p:nvPr/>
        </p:nvSpPr>
        <p:spPr>
          <a:xfrm>
            <a:off x="485775" y="6238746"/>
            <a:ext cx="7067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Book Antiqua" panose="02040602050305030304" pitchFamily="18" charset="0"/>
              </a:rPr>
              <a:t>Source:</a:t>
            </a:r>
            <a:r>
              <a:rPr lang="en-US" sz="1600" dirty="0">
                <a:latin typeface="Book Antiqua" panose="02040602050305030304" pitchFamily="18" charset="0"/>
              </a:rPr>
              <a:t> Bolt &amp; Van </a:t>
            </a:r>
            <a:r>
              <a:rPr lang="en-US" sz="1600" dirty="0" err="1">
                <a:latin typeface="Book Antiqua" panose="02040602050305030304" pitchFamily="18" charset="0"/>
              </a:rPr>
              <a:t>Zanden</a:t>
            </a:r>
            <a:r>
              <a:rPr lang="en-US" sz="1600" dirty="0">
                <a:latin typeface="Book Antiqua" panose="02040602050305030304" pitchFamily="18" charset="0"/>
              </a:rPr>
              <a:t> (2020). Maddison Project Database.</a:t>
            </a:r>
            <a:endParaRPr lang="nl-NL" sz="1600" dirty="0">
              <a:latin typeface="Book Antiqua" panose="020406020503050303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90CB487-30EB-4C4B-AB99-7C82A62A4F50}"/>
              </a:ext>
            </a:extLst>
          </p:cNvPr>
          <p:cNvCxnSpPr/>
          <p:nvPr/>
        </p:nvCxnSpPr>
        <p:spPr>
          <a:xfrm flipV="1">
            <a:off x="3732903" y="4493309"/>
            <a:ext cx="0" cy="7342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B6FF91E-2729-4E1E-97EE-F280363EAE45}"/>
              </a:ext>
            </a:extLst>
          </p:cNvPr>
          <p:cNvCxnSpPr/>
          <p:nvPr/>
        </p:nvCxnSpPr>
        <p:spPr>
          <a:xfrm flipV="1">
            <a:off x="9974133" y="4493309"/>
            <a:ext cx="0" cy="7342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873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C1358FA-1F50-4C2C-ACCB-92062EBCD9E5}"/>
              </a:ext>
            </a:extLst>
          </p:cNvPr>
          <p:cNvGraphicFramePr/>
          <p:nvPr/>
        </p:nvGraphicFramePr>
        <p:xfrm>
          <a:off x="273626" y="3851660"/>
          <a:ext cx="11277600" cy="755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370CBED-AECF-47FE-B30B-A9B82E6B6597}"/>
              </a:ext>
            </a:extLst>
          </p:cNvPr>
          <p:cNvSpPr txBox="1"/>
          <p:nvPr/>
        </p:nvSpPr>
        <p:spPr>
          <a:xfrm>
            <a:off x="162791" y="2943125"/>
            <a:ext cx="1037359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1000</a:t>
            </a:r>
          </a:p>
          <a:p>
            <a:r>
              <a:rPr lang="en-US" dirty="0">
                <a:latin typeface="Book Antiqua" panose="02040602050305030304" pitchFamily="18" charset="0"/>
              </a:rPr>
              <a:t>China</a:t>
            </a:r>
          </a:p>
          <a:p>
            <a:r>
              <a:rPr lang="en-US" dirty="0">
                <a:latin typeface="Book Antiqua" panose="02040602050305030304" pitchFamily="18" charset="0"/>
              </a:rPr>
              <a:t>Iraq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AD8540-E49A-4948-A487-BC13172C7438}"/>
              </a:ext>
            </a:extLst>
          </p:cNvPr>
          <p:cNvSpPr txBox="1"/>
          <p:nvPr/>
        </p:nvSpPr>
        <p:spPr>
          <a:xfrm>
            <a:off x="4218932" y="5007850"/>
            <a:ext cx="1036057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1400</a:t>
            </a:r>
          </a:p>
          <a:p>
            <a:r>
              <a:rPr lang="en-US" dirty="0">
                <a:latin typeface="Book Antiqua" panose="02040602050305030304" pitchFamily="18" charset="0"/>
              </a:rPr>
              <a:t>Italy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EED65F-3DCF-4F25-8402-0D080BBC2D0E}"/>
              </a:ext>
            </a:extLst>
          </p:cNvPr>
          <p:cNvSpPr txBox="1"/>
          <p:nvPr/>
        </p:nvSpPr>
        <p:spPr>
          <a:xfrm>
            <a:off x="5393746" y="2936180"/>
            <a:ext cx="1037359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1500</a:t>
            </a:r>
          </a:p>
          <a:p>
            <a:r>
              <a:rPr lang="en-US" dirty="0">
                <a:latin typeface="Book Antiqua" panose="02040602050305030304" pitchFamily="18" charset="0"/>
              </a:rPr>
              <a:t>NL</a:t>
            </a:r>
          </a:p>
          <a:p>
            <a:r>
              <a:rPr lang="en-US" dirty="0">
                <a:latin typeface="Book Antiqua" panose="02040602050305030304" pitchFamily="18" charset="0"/>
              </a:rPr>
              <a:t>Belgium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D03A58-0FB0-401A-A920-6B2B75935002}"/>
              </a:ext>
            </a:extLst>
          </p:cNvPr>
          <p:cNvSpPr txBox="1"/>
          <p:nvPr/>
        </p:nvSpPr>
        <p:spPr>
          <a:xfrm>
            <a:off x="6365301" y="500160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1600</a:t>
            </a:r>
          </a:p>
          <a:p>
            <a:r>
              <a:rPr lang="en-US" dirty="0">
                <a:latin typeface="Book Antiqua" panose="02040602050305030304" pitchFamily="18" charset="0"/>
              </a:rPr>
              <a:t>NL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7F2B94-CAAD-4F02-AE17-560BB792512C}"/>
              </a:ext>
            </a:extLst>
          </p:cNvPr>
          <p:cNvSpPr txBox="1"/>
          <p:nvPr/>
        </p:nvSpPr>
        <p:spPr>
          <a:xfrm>
            <a:off x="7435127" y="320532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1700</a:t>
            </a:r>
          </a:p>
          <a:p>
            <a:r>
              <a:rPr lang="en-US" dirty="0">
                <a:latin typeface="Book Antiqua" panose="02040602050305030304" pitchFamily="18" charset="0"/>
              </a:rPr>
              <a:t>NL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EC71BD-3737-464D-AE80-316DA728FFE5}"/>
              </a:ext>
            </a:extLst>
          </p:cNvPr>
          <p:cNvSpPr txBox="1"/>
          <p:nvPr/>
        </p:nvSpPr>
        <p:spPr>
          <a:xfrm>
            <a:off x="8669481" y="5001608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1820</a:t>
            </a:r>
          </a:p>
          <a:p>
            <a:r>
              <a:rPr lang="en-US" dirty="0">
                <a:latin typeface="Book Antiqua" panose="02040602050305030304" pitchFamily="18" charset="0"/>
              </a:rPr>
              <a:t>Britain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737B61-EE56-4332-A9FC-FAC73696F229}"/>
              </a:ext>
            </a:extLst>
          </p:cNvPr>
          <p:cNvSpPr txBox="1"/>
          <p:nvPr/>
        </p:nvSpPr>
        <p:spPr>
          <a:xfrm>
            <a:off x="9476508" y="3203562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1900</a:t>
            </a:r>
          </a:p>
          <a:p>
            <a:r>
              <a:rPr lang="en-US" dirty="0">
                <a:latin typeface="Book Antiqua" panose="02040602050305030304" pitchFamily="18" charset="0"/>
              </a:rPr>
              <a:t>USA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62799A-94A3-4DBF-90D5-7E8A50E730E4}"/>
              </a:ext>
            </a:extLst>
          </p:cNvPr>
          <p:cNvSpPr txBox="1"/>
          <p:nvPr/>
        </p:nvSpPr>
        <p:spPr>
          <a:xfrm>
            <a:off x="10659341" y="5001609"/>
            <a:ext cx="1037359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2020</a:t>
            </a:r>
          </a:p>
          <a:p>
            <a:r>
              <a:rPr lang="en-US" dirty="0">
                <a:latin typeface="Book Antiqua" panose="02040602050305030304" pitchFamily="18" charset="0"/>
              </a:rPr>
              <a:t>Qatar</a:t>
            </a:r>
          </a:p>
          <a:p>
            <a:r>
              <a:rPr lang="en-US" dirty="0">
                <a:latin typeface="Book Antiqua" panose="02040602050305030304" pitchFamily="18" charset="0"/>
              </a:rPr>
              <a:t>Norway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FA9343-90C7-4130-A58F-1703EAF8E64B}"/>
              </a:ext>
            </a:extLst>
          </p:cNvPr>
          <p:cNvSpPr txBox="1"/>
          <p:nvPr/>
        </p:nvSpPr>
        <p:spPr>
          <a:xfrm>
            <a:off x="485775" y="6238746"/>
            <a:ext cx="7067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Book Antiqua" panose="02040602050305030304" pitchFamily="18" charset="0"/>
              </a:rPr>
              <a:t>Source:</a:t>
            </a:r>
            <a:r>
              <a:rPr lang="en-US" sz="1600" dirty="0">
                <a:latin typeface="Book Antiqua" panose="02040602050305030304" pitchFamily="18" charset="0"/>
              </a:rPr>
              <a:t> Bolt &amp; Van </a:t>
            </a:r>
            <a:r>
              <a:rPr lang="en-US" sz="1600" dirty="0" err="1">
                <a:latin typeface="Book Antiqua" panose="02040602050305030304" pitchFamily="18" charset="0"/>
              </a:rPr>
              <a:t>Zanden</a:t>
            </a:r>
            <a:r>
              <a:rPr lang="en-US" sz="1600" dirty="0">
                <a:latin typeface="Book Antiqua" panose="02040602050305030304" pitchFamily="18" charset="0"/>
              </a:rPr>
              <a:t> (2020). Maddison Project Database.</a:t>
            </a:r>
            <a:endParaRPr lang="nl-NL" sz="1600" dirty="0">
              <a:latin typeface="Book Antiqua" panose="0204060205030503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6466742-5338-45AE-8149-E5076939E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172" y="2183503"/>
            <a:ext cx="1468571" cy="1676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EFCFA1-04F6-48B7-80DE-D60401CE9515}"/>
              </a:ext>
            </a:extLst>
          </p:cNvPr>
          <p:cNvSpPr txBox="1"/>
          <p:nvPr/>
        </p:nvSpPr>
        <p:spPr>
          <a:xfrm>
            <a:off x="2865950" y="1523795"/>
            <a:ext cx="1651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ook Antiqua" panose="02040602050305030304" pitchFamily="18" charset="0"/>
              </a:rPr>
              <a:t>Mansa Musa (Mali Kingdom)</a:t>
            </a:r>
            <a:endParaRPr lang="nl-NL" sz="1600" dirty="0">
              <a:latin typeface="Book Antiqua" panose="0204060205030503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AE1E68B-2E12-4AAB-82C7-821FB9DCA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  <a:t>Which was the richest </a:t>
            </a:r>
            <a:r>
              <a:rPr lang="en-US" sz="4000" u="sng" dirty="0">
                <a:solidFill>
                  <a:srgbClr val="000099"/>
                </a:solidFill>
                <a:latin typeface="Book Antiqua" panose="02040602050305030304" pitchFamily="18" charset="0"/>
              </a:rPr>
              <a:t>person</a:t>
            </a:r>
            <a: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  <a:t> in 1300 and 1900? </a:t>
            </a:r>
            <a:r>
              <a:rPr lang="en-US" sz="4000" dirty="0">
                <a:solidFill>
                  <a:srgbClr val="00B050"/>
                </a:solidFill>
                <a:latin typeface="Book Antiqua" panose="02040602050305030304" pitchFamily="18" charset="0"/>
              </a:rPr>
              <a:t>2 points (3 min in pairs)</a:t>
            </a:r>
            <a:endParaRPr lang="nl-NL" sz="4000" dirty="0">
              <a:solidFill>
                <a:srgbClr val="00B05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75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C1358FA-1F50-4C2C-ACCB-92062EBCD9E5}"/>
              </a:ext>
            </a:extLst>
          </p:cNvPr>
          <p:cNvGraphicFramePr/>
          <p:nvPr/>
        </p:nvGraphicFramePr>
        <p:xfrm>
          <a:off x="273626" y="3851660"/>
          <a:ext cx="11277600" cy="755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370CBED-AECF-47FE-B30B-A9B82E6B6597}"/>
              </a:ext>
            </a:extLst>
          </p:cNvPr>
          <p:cNvSpPr txBox="1"/>
          <p:nvPr/>
        </p:nvSpPr>
        <p:spPr>
          <a:xfrm>
            <a:off x="162791" y="2943125"/>
            <a:ext cx="1037359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1000</a:t>
            </a:r>
          </a:p>
          <a:p>
            <a:r>
              <a:rPr lang="en-US" dirty="0">
                <a:latin typeface="Book Antiqua" panose="02040602050305030304" pitchFamily="18" charset="0"/>
              </a:rPr>
              <a:t>China</a:t>
            </a:r>
          </a:p>
          <a:p>
            <a:r>
              <a:rPr lang="en-US" dirty="0">
                <a:latin typeface="Book Antiqua" panose="02040602050305030304" pitchFamily="18" charset="0"/>
              </a:rPr>
              <a:t>Iraq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AD8540-E49A-4948-A487-BC13172C7438}"/>
              </a:ext>
            </a:extLst>
          </p:cNvPr>
          <p:cNvSpPr txBox="1"/>
          <p:nvPr/>
        </p:nvSpPr>
        <p:spPr>
          <a:xfrm>
            <a:off x="4218932" y="5007850"/>
            <a:ext cx="1036057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1400</a:t>
            </a:r>
          </a:p>
          <a:p>
            <a:r>
              <a:rPr lang="en-US" dirty="0">
                <a:latin typeface="Book Antiqua" panose="02040602050305030304" pitchFamily="18" charset="0"/>
              </a:rPr>
              <a:t>Italy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EED65F-3DCF-4F25-8402-0D080BBC2D0E}"/>
              </a:ext>
            </a:extLst>
          </p:cNvPr>
          <p:cNvSpPr txBox="1"/>
          <p:nvPr/>
        </p:nvSpPr>
        <p:spPr>
          <a:xfrm>
            <a:off x="5393746" y="2936180"/>
            <a:ext cx="1037359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1500</a:t>
            </a:r>
          </a:p>
          <a:p>
            <a:r>
              <a:rPr lang="en-US" dirty="0">
                <a:latin typeface="Book Antiqua" panose="02040602050305030304" pitchFamily="18" charset="0"/>
              </a:rPr>
              <a:t>NL</a:t>
            </a:r>
          </a:p>
          <a:p>
            <a:r>
              <a:rPr lang="en-US" dirty="0">
                <a:latin typeface="Book Antiqua" panose="02040602050305030304" pitchFamily="18" charset="0"/>
              </a:rPr>
              <a:t>Belgium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D03A58-0FB0-401A-A920-6B2B75935002}"/>
              </a:ext>
            </a:extLst>
          </p:cNvPr>
          <p:cNvSpPr txBox="1"/>
          <p:nvPr/>
        </p:nvSpPr>
        <p:spPr>
          <a:xfrm>
            <a:off x="6365301" y="500160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1600</a:t>
            </a:r>
          </a:p>
          <a:p>
            <a:r>
              <a:rPr lang="en-US" dirty="0">
                <a:latin typeface="Book Antiqua" panose="02040602050305030304" pitchFamily="18" charset="0"/>
              </a:rPr>
              <a:t>NL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7F2B94-CAAD-4F02-AE17-560BB792512C}"/>
              </a:ext>
            </a:extLst>
          </p:cNvPr>
          <p:cNvSpPr txBox="1"/>
          <p:nvPr/>
        </p:nvSpPr>
        <p:spPr>
          <a:xfrm>
            <a:off x="7435127" y="320532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1700</a:t>
            </a:r>
          </a:p>
          <a:p>
            <a:r>
              <a:rPr lang="en-US" dirty="0">
                <a:latin typeface="Book Antiqua" panose="02040602050305030304" pitchFamily="18" charset="0"/>
              </a:rPr>
              <a:t>NL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EC71BD-3737-464D-AE80-316DA728FFE5}"/>
              </a:ext>
            </a:extLst>
          </p:cNvPr>
          <p:cNvSpPr txBox="1"/>
          <p:nvPr/>
        </p:nvSpPr>
        <p:spPr>
          <a:xfrm>
            <a:off x="8669481" y="5001608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1820</a:t>
            </a:r>
          </a:p>
          <a:p>
            <a:r>
              <a:rPr lang="en-US" dirty="0">
                <a:latin typeface="Book Antiqua" panose="02040602050305030304" pitchFamily="18" charset="0"/>
              </a:rPr>
              <a:t>Britain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737B61-EE56-4332-A9FC-FAC73696F229}"/>
              </a:ext>
            </a:extLst>
          </p:cNvPr>
          <p:cNvSpPr txBox="1"/>
          <p:nvPr/>
        </p:nvSpPr>
        <p:spPr>
          <a:xfrm>
            <a:off x="9476508" y="3203562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1900</a:t>
            </a:r>
          </a:p>
          <a:p>
            <a:r>
              <a:rPr lang="en-US" dirty="0">
                <a:latin typeface="Book Antiqua" panose="02040602050305030304" pitchFamily="18" charset="0"/>
              </a:rPr>
              <a:t>USA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62799A-94A3-4DBF-90D5-7E8A50E730E4}"/>
              </a:ext>
            </a:extLst>
          </p:cNvPr>
          <p:cNvSpPr txBox="1"/>
          <p:nvPr/>
        </p:nvSpPr>
        <p:spPr>
          <a:xfrm>
            <a:off x="10659341" y="5001609"/>
            <a:ext cx="1037359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C0066"/>
                </a:solidFill>
                <a:latin typeface="Book Antiqua" panose="02040602050305030304" pitchFamily="18" charset="0"/>
              </a:rPr>
              <a:t>2018</a:t>
            </a:r>
            <a:endParaRPr lang="en-US" dirty="0">
              <a:solidFill>
                <a:srgbClr val="CC0066"/>
              </a:solidFill>
              <a:latin typeface="Book Antiqua" panose="02040602050305030304" pitchFamily="18" charset="0"/>
            </a:endParaRPr>
          </a:p>
          <a:p>
            <a:r>
              <a:rPr lang="en-US" dirty="0">
                <a:latin typeface="Book Antiqua" panose="02040602050305030304" pitchFamily="18" charset="0"/>
              </a:rPr>
              <a:t>Qatar</a:t>
            </a:r>
          </a:p>
          <a:p>
            <a:r>
              <a:rPr lang="en-US" dirty="0">
                <a:latin typeface="Book Antiqua" panose="02040602050305030304" pitchFamily="18" charset="0"/>
              </a:rPr>
              <a:t>Norway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FA9343-90C7-4130-A58F-1703EAF8E64B}"/>
              </a:ext>
            </a:extLst>
          </p:cNvPr>
          <p:cNvSpPr txBox="1"/>
          <p:nvPr/>
        </p:nvSpPr>
        <p:spPr>
          <a:xfrm>
            <a:off x="485775" y="6238746"/>
            <a:ext cx="7067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Book Antiqua" panose="02040602050305030304" pitchFamily="18" charset="0"/>
              </a:rPr>
              <a:t>Source:</a:t>
            </a:r>
            <a:r>
              <a:rPr lang="en-US" sz="1600" dirty="0">
                <a:latin typeface="Book Antiqua" panose="02040602050305030304" pitchFamily="18" charset="0"/>
              </a:rPr>
              <a:t> Bolt &amp; Van </a:t>
            </a:r>
            <a:r>
              <a:rPr lang="en-US" sz="1600" dirty="0" err="1">
                <a:latin typeface="Book Antiqua" panose="02040602050305030304" pitchFamily="18" charset="0"/>
              </a:rPr>
              <a:t>Zanden</a:t>
            </a:r>
            <a:r>
              <a:rPr lang="en-US" sz="1600" dirty="0">
                <a:latin typeface="Book Antiqua" panose="02040602050305030304" pitchFamily="18" charset="0"/>
              </a:rPr>
              <a:t> (2020). Maddison Project Database.</a:t>
            </a:r>
            <a:endParaRPr lang="nl-NL" sz="1600" dirty="0">
              <a:latin typeface="Book Antiqua" panose="0204060205030503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6466742-5338-45AE-8149-E5076939E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172" y="2183503"/>
            <a:ext cx="1468571" cy="1676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EFCFA1-04F6-48B7-80DE-D60401CE9515}"/>
              </a:ext>
            </a:extLst>
          </p:cNvPr>
          <p:cNvSpPr txBox="1"/>
          <p:nvPr/>
        </p:nvSpPr>
        <p:spPr>
          <a:xfrm>
            <a:off x="2865950" y="1523795"/>
            <a:ext cx="1651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ook Antiqua" panose="02040602050305030304" pitchFamily="18" charset="0"/>
              </a:rPr>
              <a:t>Mansa Musa (Mali Kingdom)</a:t>
            </a:r>
            <a:endParaRPr lang="nl-NL" sz="1600" dirty="0">
              <a:latin typeface="Book Antiqua" panose="0204060205030503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AE1E68B-2E12-4AAB-82C7-821FB9DCA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  <a:t>Which was the richest </a:t>
            </a:r>
            <a:r>
              <a:rPr lang="en-US" sz="4000" u="sng" dirty="0">
                <a:solidFill>
                  <a:srgbClr val="000099"/>
                </a:solidFill>
                <a:latin typeface="Book Antiqua" panose="02040602050305030304" pitchFamily="18" charset="0"/>
              </a:rPr>
              <a:t>person</a:t>
            </a:r>
            <a: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  <a:t> in 1300 and 1900? </a:t>
            </a:r>
            <a:r>
              <a:rPr lang="en-US" sz="4000" dirty="0">
                <a:solidFill>
                  <a:srgbClr val="00B050"/>
                </a:solidFill>
                <a:latin typeface="Book Antiqua" panose="02040602050305030304" pitchFamily="18" charset="0"/>
              </a:rPr>
              <a:t>2 points (3 min in pairs)</a:t>
            </a:r>
            <a:endParaRPr lang="nl-NL" sz="4000" dirty="0">
              <a:solidFill>
                <a:srgbClr val="00B05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1A45DB-F042-4094-BEB5-259B6F42F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3059" y="1273662"/>
            <a:ext cx="1325562" cy="1325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B0C827-6DF1-4552-86B1-831E7F837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2850" y="1273663"/>
            <a:ext cx="958846" cy="131352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25FAE26-0B8F-4A6B-B528-F47E5E64D53D}"/>
              </a:ext>
            </a:extLst>
          </p:cNvPr>
          <p:cNvSpPr txBox="1"/>
          <p:nvPr/>
        </p:nvSpPr>
        <p:spPr>
          <a:xfrm>
            <a:off x="9476509" y="2587184"/>
            <a:ext cx="2263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Book Antiqua" panose="02040602050305030304" pitchFamily="18" charset="0"/>
              </a:rPr>
              <a:t>John Rockefeller Andrew Carnegie</a:t>
            </a:r>
            <a:endParaRPr lang="nl-NL" sz="16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409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C7B39-24D6-4780-9BFE-2F0253D0D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  <a:t>Guess income inequality? </a:t>
            </a:r>
            <a:b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</a:br>
            <a:r>
              <a:rPr lang="en-US" sz="4000" dirty="0">
                <a:solidFill>
                  <a:srgbClr val="00B050"/>
                </a:solidFill>
                <a:latin typeface="Book Antiqua" panose="02040602050305030304" pitchFamily="18" charset="0"/>
              </a:rPr>
              <a:t>2 points (1 min in pairs)</a:t>
            </a:r>
            <a:endParaRPr lang="nl-NL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E21EA-31A4-4BBE-8880-A0E2A84E1553}"/>
              </a:ext>
            </a:extLst>
          </p:cNvPr>
          <p:cNvSpPr txBox="1"/>
          <p:nvPr/>
        </p:nvSpPr>
        <p:spPr>
          <a:xfrm>
            <a:off x="988290" y="2253673"/>
            <a:ext cx="1075976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Book Antiqua" panose="02040602050305030304" pitchFamily="18" charset="0"/>
              </a:rPr>
              <a:t>Global: what’s the GDP per capita factor difference between the richest and poorest country (excl. small and oil-dependent countries):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USA </a:t>
            </a:r>
            <a:r>
              <a:rPr lang="en-US" sz="2400" i="1" dirty="0">
                <a:latin typeface="Book Antiqua" panose="02040602050305030304" pitchFamily="18" charset="0"/>
              </a:rPr>
              <a:t>vs. </a:t>
            </a:r>
            <a:r>
              <a:rPr lang="en-US" sz="2400" dirty="0">
                <a:latin typeface="Book Antiqua" panose="02040602050305030304" pitchFamily="18" charset="0"/>
              </a:rPr>
              <a:t>Burundi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Book Antiqua" panose="02040602050305030304" pitchFamily="18" charset="0"/>
              </a:rPr>
              <a:t>69,300 USD vs. 793 USD = </a:t>
            </a:r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87 times</a:t>
            </a:r>
          </a:p>
          <a:p>
            <a:endParaRPr lang="en-US" sz="2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Book Antiqua" panose="02040602050305030304" pitchFamily="18" charset="0"/>
              </a:rPr>
              <a:t>Norway vs. Ukraine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Book Antiqua" panose="02040602050305030304" pitchFamily="18" charset="0"/>
              </a:rPr>
              <a:t>79,200 vs. 14,220 USD = </a:t>
            </a:r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5.6 times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Name the two most unequal </a:t>
            </a:r>
            <a:r>
              <a:rPr lang="en-US" sz="24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neighbouring</a:t>
            </a:r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 countries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Book Antiqua" panose="02040602050305030304" pitchFamily="18" charset="0"/>
              </a:rPr>
              <a:t>Yemen (3,689 USD) and Saudi Arabia (49,551 USD) = </a:t>
            </a:r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13.4 times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Book Antiqua" panose="02040602050305030304" pitchFamily="18" charset="0"/>
              </a:rPr>
              <a:t>North Korea vs South Korea counts too!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latin typeface="Book Antiqua" panose="0204060205030503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1976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27AFB-9AF1-496C-AE9C-FD916B39E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84454" cy="1325563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  <a:t>In pairs, put the following 8 historical events in correct chronological order </a:t>
            </a:r>
            <a:r>
              <a:rPr lang="en-US" sz="4000" dirty="0">
                <a:solidFill>
                  <a:srgbClr val="00B050"/>
                </a:solidFill>
                <a:latin typeface="Book Antiqua" panose="02040602050305030304" pitchFamily="18" charset="0"/>
              </a:rPr>
              <a:t>8 points (5 min, in pairs)</a:t>
            </a:r>
            <a:endParaRPr lang="nl-NL" sz="4000" dirty="0">
              <a:solidFill>
                <a:srgbClr val="00B050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792A8D-0FAD-42BE-B0AF-E4536022117E}"/>
              </a:ext>
            </a:extLst>
          </p:cNvPr>
          <p:cNvSpPr txBox="1"/>
          <p:nvPr/>
        </p:nvSpPr>
        <p:spPr>
          <a:xfrm>
            <a:off x="996696" y="1901952"/>
            <a:ext cx="755294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dirty="0">
              <a:latin typeface="Book Antiqua" panose="0204060205030503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200" dirty="0">
                <a:latin typeface="Book Antiqua" panose="02040602050305030304" pitchFamily="18" charset="0"/>
              </a:rPr>
              <a:t>Apartheid (South Africa)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200" dirty="0">
                <a:latin typeface="Book Antiqua" panose="02040602050305030304" pitchFamily="18" charset="0"/>
              </a:rPr>
              <a:t>First World War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200" dirty="0">
                <a:latin typeface="Book Antiqua" panose="02040602050305030304" pitchFamily="18" charset="0"/>
              </a:rPr>
              <a:t>Building of pyramids in Egypt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200" dirty="0">
                <a:latin typeface="Book Antiqua" panose="02040602050305030304" pitchFamily="18" charset="0"/>
              </a:rPr>
              <a:t>The Black Death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200" dirty="0">
                <a:latin typeface="Book Antiqua" panose="02040602050305030304" pitchFamily="18" charset="0"/>
              </a:rPr>
              <a:t>Book printing (Mainz)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200" dirty="0">
                <a:latin typeface="Book Antiqua" panose="02040602050305030304" pitchFamily="18" charset="0"/>
              </a:rPr>
              <a:t>Industrial Revolution (Britain)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200" dirty="0">
                <a:latin typeface="Book Antiqua" panose="02040602050305030304" pitchFamily="18" charset="0"/>
              </a:rPr>
              <a:t>Emergence of Islam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200" dirty="0">
                <a:latin typeface="Book Antiqua" panose="02040602050305030304" pitchFamily="18" charset="0"/>
              </a:rPr>
              <a:t>Human </a:t>
            </a:r>
            <a:r>
              <a:rPr lang="en-US" sz="2200" dirty="0" err="1">
                <a:latin typeface="Book Antiqua" panose="02040602050305030304" pitchFamily="18" charset="0"/>
              </a:rPr>
              <a:t>out-of</a:t>
            </a:r>
            <a:r>
              <a:rPr lang="en-US" sz="2200" dirty="0">
                <a:latin typeface="Book Antiqua" panose="02040602050305030304" pitchFamily="18" charset="0"/>
              </a:rPr>
              <a:t> Africa migration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Book Antiqua" panose="0204060205030503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nl-NL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148AA3D-0730-4897-A40B-9EB37D3D0FAE}"/>
              </a:ext>
            </a:extLst>
          </p:cNvPr>
          <p:cNvCxnSpPr/>
          <p:nvPr/>
        </p:nvCxnSpPr>
        <p:spPr>
          <a:xfrm>
            <a:off x="564832" y="5505069"/>
            <a:ext cx="1106233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4044465-DB18-4A82-8080-C972D7A83340}"/>
              </a:ext>
            </a:extLst>
          </p:cNvPr>
          <p:cNvSpPr txBox="1"/>
          <p:nvPr/>
        </p:nvSpPr>
        <p:spPr>
          <a:xfrm>
            <a:off x="564832" y="5691867"/>
            <a:ext cx="11062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99"/>
                </a:solidFill>
                <a:latin typeface="Book Antiqua" panose="02040602050305030304" pitchFamily="18" charset="0"/>
              </a:rPr>
              <a:t>Time</a:t>
            </a:r>
            <a:endParaRPr lang="nl-NL" dirty="0">
              <a:solidFill>
                <a:srgbClr val="000099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420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C7B39-24D6-4780-9BFE-2F0253D0D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  <a:t>Guess income inequality? </a:t>
            </a:r>
            <a:b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</a:br>
            <a:r>
              <a:rPr lang="en-US" sz="4000" dirty="0">
                <a:solidFill>
                  <a:srgbClr val="00B050"/>
                </a:solidFill>
                <a:latin typeface="Book Antiqua" panose="02040602050305030304" pitchFamily="18" charset="0"/>
              </a:rPr>
              <a:t>2 points (1 min in pairs)</a:t>
            </a:r>
            <a:endParaRPr lang="nl-NL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E21EA-31A4-4BBE-8880-A0E2A84E1553}"/>
              </a:ext>
            </a:extLst>
          </p:cNvPr>
          <p:cNvSpPr txBox="1"/>
          <p:nvPr/>
        </p:nvSpPr>
        <p:spPr>
          <a:xfrm>
            <a:off x="988291" y="2253673"/>
            <a:ext cx="107697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Book Antiqua" panose="02040602050305030304" pitchFamily="18" charset="0"/>
              </a:rPr>
              <a:t>Global: what’s the GDP per capita factor difference between the richest and poorest country (excl. small and oil-dependent countries):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USA </a:t>
            </a:r>
            <a:r>
              <a:rPr lang="en-US" sz="2400" i="1" dirty="0">
                <a:latin typeface="Book Antiqua" panose="02040602050305030304" pitchFamily="18" charset="0"/>
              </a:rPr>
              <a:t>vs. </a:t>
            </a:r>
            <a:r>
              <a:rPr lang="en-US" sz="2400" dirty="0">
                <a:latin typeface="Book Antiqua" panose="02040602050305030304" pitchFamily="18" charset="0"/>
              </a:rPr>
              <a:t>Burundi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69,300 vs. 793 USD = </a:t>
            </a:r>
            <a:r>
              <a:rPr lang="en-US" sz="2400" b="1" dirty="0">
                <a:solidFill>
                  <a:srgbClr val="CC0066"/>
                </a:solidFill>
                <a:latin typeface="Book Antiqua" panose="02040602050305030304" pitchFamily="18" charset="0"/>
              </a:rPr>
              <a:t>87 times</a:t>
            </a:r>
          </a:p>
          <a:p>
            <a:endParaRPr lang="en-US" sz="2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Book Antiqua" panose="02040602050305030304" pitchFamily="18" charset="0"/>
              </a:rPr>
              <a:t>Norway vs. Ukraine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Book Antiqua" panose="02040602050305030304" pitchFamily="18" charset="0"/>
              </a:rPr>
              <a:t>79,200 vs. 14,220 USD = </a:t>
            </a:r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5.6 times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Name the two most unequal </a:t>
            </a:r>
            <a:r>
              <a:rPr lang="en-US" sz="24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neighbouring</a:t>
            </a:r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 countries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Book Antiqua" panose="02040602050305030304" pitchFamily="18" charset="0"/>
              </a:rPr>
              <a:t>Yemen (3,689 USD) and Saudi Arabia (49,551 USD) = </a:t>
            </a:r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13.4 times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Book Antiqua" panose="02040602050305030304" pitchFamily="18" charset="0"/>
              </a:rPr>
              <a:t>North Korea vs South Korea counts too!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latin typeface="Book Antiqua" panose="0204060205030503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85213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C7B39-24D6-4780-9BFE-2F0253D0D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  <a:t>Guess income inequality? </a:t>
            </a:r>
            <a:b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</a:br>
            <a:r>
              <a:rPr lang="en-US" sz="4000" dirty="0">
                <a:solidFill>
                  <a:srgbClr val="00B050"/>
                </a:solidFill>
                <a:latin typeface="Book Antiqua" panose="02040602050305030304" pitchFamily="18" charset="0"/>
              </a:rPr>
              <a:t>2 points (1 min in pairs)</a:t>
            </a:r>
            <a:endParaRPr lang="nl-NL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E21EA-31A4-4BBE-8880-A0E2A84E1553}"/>
              </a:ext>
            </a:extLst>
          </p:cNvPr>
          <p:cNvSpPr txBox="1"/>
          <p:nvPr/>
        </p:nvSpPr>
        <p:spPr>
          <a:xfrm>
            <a:off x="988290" y="2253673"/>
            <a:ext cx="1069018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Book Antiqua" panose="02040602050305030304" pitchFamily="18" charset="0"/>
              </a:rPr>
              <a:t>Global: what’s the GDP per capita factor difference between the richest and poorest country (excl. small and oil-dependent countries):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USA </a:t>
            </a:r>
            <a:r>
              <a:rPr lang="en-US" sz="2400" i="1" dirty="0">
                <a:latin typeface="Book Antiqua" panose="02040602050305030304" pitchFamily="18" charset="0"/>
              </a:rPr>
              <a:t>vs. </a:t>
            </a:r>
            <a:r>
              <a:rPr lang="en-US" sz="2400" dirty="0">
                <a:latin typeface="Book Antiqua" panose="02040602050305030304" pitchFamily="18" charset="0"/>
              </a:rPr>
              <a:t>Burundi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69,300 vs. 793 USD = </a:t>
            </a:r>
            <a:r>
              <a:rPr lang="en-US" sz="2400" b="1" dirty="0">
                <a:solidFill>
                  <a:srgbClr val="CC0066"/>
                </a:solidFill>
                <a:latin typeface="Book Antiqua" panose="02040602050305030304" pitchFamily="18" charset="0"/>
              </a:rPr>
              <a:t>87 times</a:t>
            </a:r>
          </a:p>
          <a:p>
            <a:endParaRPr lang="en-US" sz="2400" b="1" dirty="0"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Book Antiqua" panose="02040602050305030304" pitchFamily="18" charset="0"/>
              </a:rPr>
              <a:t>Europe: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Norway </a:t>
            </a:r>
            <a:r>
              <a:rPr lang="en-US" sz="2400" i="1" dirty="0">
                <a:latin typeface="Book Antiqua" panose="02040602050305030304" pitchFamily="18" charset="0"/>
              </a:rPr>
              <a:t>vs. </a:t>
            </a:r>
            <a:r>
              <a:rPr lang="en-US" sz="2400" dirty="0">
                <a:latin typeface="Book Antiqua" panose="02040602050305030304" pitchFamily="18" charset="0"/>
              </a:rPr>
              <a:t>Ukraine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Book Antiqua" panose="02040602050305030304" pitchFamily="18" charset="0"/>
              </a:rPr>
              <a:t>79,200 vs. 14,220 USD = </a:t>
            </a:r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5.6 times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Name the two most unequal </a:t>
            </a:r>
            <a:r>
              <a:rPr lang="en-US" sz="24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neighbouring</a:t>
            </a:r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 countries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Book Antiqua" panose="02040602050305030304" pitchFamily="18" charset="0"/>
              </a:rPr>
              <a:t>Yemen (3,689 USD) and Saudi Arabia (49,551 USD) = </a:t>
            </a:r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13.4 times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Book Antiqua" panose="02040602050305030304" pitchFamily="18" charset="0"/>
              </a:rPr>
              <a:t>North Korea vs South Korea counts too!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latin typeface="Book Antiqua" panose="0204060205030503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57742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C7B39-24D6-4780-9BFE-2F0253D0D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  <a:t>Guess income inequality? </a:t>
            </a:r>
            <a:b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</a:br>
            <a:r>
              <a:rPr lang="en-US" sz="4000" dirty="0">
                <a:solidFill>
                  <a:srgbClr val="00B050"/>
                </a:solidFill>
                <a:latin typeface="Book Antiqua" panose="02040602050305030304" pitchFamily="18" charset="0"/>
              </a:rPr>
              <a:t>2 points (1 min in pairs)</a:t>
            </a:r>
            <a:endParaRPr lang="nl-NL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E21EA-31A4-4BBE-8880-A0E2A84E1553}"/>
              </a:ext>
            </a:extLst>
          </p:cNvPr>
          <p:cNvSpPr txBox="1"/>
          <p:nvPr/>
        </p:nvSpPr>
        <p:spPr>
          <a:xfrm>
            <a:off x="988290" y="2253673"/>
            <a:ext cx="1069018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Book Antiqua" panose="02040602050305030304" pitchFamily="18" charset="0"/>
              </a:rPr>
              <a:t>Global: what’s the GDP per capita factor difference between the richest and poorest country (excl. small and oil-dependent countries):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USA </a:t>
            </a:r>
            <a:r>
              <a:rPr lang="en-US" sz="2400" i="1" dirty="0">
                <a:latin typeface="Book Antiqua" panose="02040602050305030304" pitchFamily="18" charset="0"/>
              </a:rPr>
              <a:t>vs. </a:t>
            </a:r>
            <a:r>
              <a:rPr lang="en-US" sz="2400" dirty="0">
                <a:latin typeface="Book Antiqua" panose="02040602050305030304" pitchFamily="18" charset="0"/>
              </a:rPr>
              <a:t>Burundi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69,300 vs. 793 USD = </a:t>
            </a:r>
            <a:r>
              <a:rPr lang="en-US" sz="2400" b="1" dirty="0">
                <a:solidFill>
                  <a:srgbClr val="CC0066"/>
                </a:solidFill>
                <a:latin typeface="Book Antiqua" panose="02040602050305030304" pitchFamily="18" charset="0"/>
              </a:rPr>
              <a:t>87 times</a:t>
            </a:r>
          </a:p>
          <a:p>
            <a:endParaRPr lang="en-US" sz="2400" b="1" dirty="0"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Book Antiqua" panose="02040602050305030304" pitchFamily="18" charset="0"/>
              </a:rPr>
              <a:t>Europe: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Norway </a:t>
            </a:r>
            <a:r>
              <a:rPr lang="en-US" sz="2400" i="1" dirty="0">
                <a:latin typeface="Book Antiqua" panose="02040602050305030304" pitchFamily="18" charset="0"/>
              </a:rPr>
              <a:t>vs. </a:t>
            </a:r>
            <a:r>
              <a:rPr lang="en-US" sz="2400" dirty="0">
                <a:latin typeface="Book Antiqua" panose="02040602050305030304" pitchFamily="18" charset="0"/>
              </a:rPr>
              <a:t>Ukraine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79,200 vs. 14,220 USD = </a:t>
            </a:r>
            <a:r>
              <a:rPr lang="en-US" sz="2400" b="1" dirty="0">
                <a:solidFill>
                  <a:srgbClr val="CC0066"/>
                </a:solidFill>
                <a:latin typeface="Book Antiqua" panose="02040602050305030304" pitchFamily="18" charset="0"/>
              </a:rPr>
              <a:t>5.6 times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400" dirty="0"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Name the two most unequal </a:t>
            </a:r>
            <a:r>
              <a:rPr lang="en-US" sz="24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neighbouring</a:t>
            </a:r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 countries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Book Antiqua" panose="02040602050305030304" pitchFamily="18" charset="0"/>
              </a:rPr>
              <a:t>Yemen (3,689 USD) and Saudi Arabia (49,551 USD) = </a:t>
            </a:r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13.4 times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Book Antiqua" panose="02040602050305030304" pitchFamily="18" charset="0"/>
              </a:rPr>
              <a:t>North Korea vs South Korea counts too!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latin typeface="Book Antiqua" panose="0204060205030503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40779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C7B39-24D6-4780-9BFE-2F0253D0D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  <a:t>Guess income inequality? </a:t>
            </a:r>
            <a:b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</a:br>
            <a:r>
              <a:rPr lang="en-US" sz="4000" dirty="0">
                <a:solidFill>
                  <a:srgbClr val="00B050"/>
                </a:solidFill>
                <a:latin typeface="Book Antiqua" panose="02040602050305030304" pitchFamily="18" charset="0"/>
              </a:rPr>
              <a:t>2 points + Bonus</a:t>
            </a:r>
            <a:endParaRPr lang="nl-NL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E21EA-31A4-4BBE-8880-A0E2A84E1553}"/>
              </a:ext>
            </a:extLst>
          </p:cNvPr>
          <p:cNvSpPr txBox="1"/>
          <p:nvPr/>
        </p:nvSpPr>
        <p:spPr>
          <a:xfrm>
            <a:off x="988290" y="2253673"/>
            <a:ext cx="1069018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Book Antiqua" panose="02040602050305030304" pitchFamily="18" charset="0"/>
              </a:rPr>
              <a:t>Global: what’s the GDP per capita factor difference between the richest and poorest country (excl. small and oil-dependent countries):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USA </a:t>
            </a:r>
            <a:r>
              <a:rPr lang="en-US" sz="2400" i="1" dirty="0">
                <a:latin typeface="Book Antiqua" panose="02040602050305030304" pitchFamily="18" charset="0"/>
              </a:rPr>
              <a:t>vs. </a:t>
            </a:r>
            <a:r>
              <a:rPr lang="en-US" sz="2400" dirty="0">
                <a:latin typeface="Book Antiqua" panose="02040602050305030304" pitchFamily="18" charset="0"/>
              </a:rPr>
              <a:t>Burundi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69,300 vs. 793 USD = </a:t>
            </a:r>
            <a:r>
              <a:rPr lang="en-US" sz="2400" b="1" dirty="0">
                <a:solidFill>
                  <a:srgbClr val="CC0066"/>
                </a:solidFill>
                <a:latin typeface="Book Antiqua" panose="02040602050305030304" pitchFamily="18" charset="0"/>
              </a:rPr>
              <a:t>87 times</a:t>
            </a:r>
          </a:p>
          <a:p>
            <a:endParaRPr lang="en-US" sz="2400" b="1" dirty="0"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Book Antiqua" panose="02040602050305030304" pitchFamily="18" charset="0"/>
              </a:rPr>
              <a:t>Europe: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Norway </a:t>
            </a:r>
            <a:r>
              <a:rPr lang="en-US" sz="2400" i="1" dirty="0">
                <a:latin typeface="Book Antiqua" panose="02040602050305030304" pitchFamily="18" charset="0"/>
              </a:rPr>
              <a:t>vs. </a:t>
            </a:r>
            <a:r>
              <a:rPr lang="en-US" sz="2400" dirty="0">
                <a:latin typeface="Book Antiqua" panose="02040602050305030304" pitchFamily="18" charset="0"/>
              </a:rPr>
              <a:t>Ukraine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79,200 vs. 14,220 USD = </a:t>
            </a:r>
            <a:r>
              <a:rPr lang="en-US" sz="2400" b="1" dirty="0">
                <a:solidFill>
                  <a:srgbClr val="CC0066"/>
                </a:solidFill>
                <a:latin typeface="Book Antiqua" panose="02040602050305030304" pitchFamily="18" charset="0"/>
              </a:rPr>
              <a:t>5.6 times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400" dirty="0"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Book Antiqua" panose="02040602050305030304" pitchFamily="18" charset="0"/>
              </a:rPr>
              <a:t>Name the two most unequal </a:t>
            </a:r>
            <a:r>
              <a:rPr lang="en-US" sz="2400" b="1" dirty="0" err="1">
                <a:latin typeface="Book Antiqua" panose="02040602050305030304" pitchFamily="18" charset="0"/>
              </a:rPr>
              <a:t>neighbouring</a:t>
            </a:r>
            <a:r>
              <a:rPr lang="en-US" sz="2400" b="1" dirty="0">
                <a:latin typeface="Book Antiqua" panose="02040602050305030304" pitchFamily="18" charset="0"/>
              </a:rPr>
              <a:t> countries: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Book Antiqua" panose="02040602050305030304" pitchFamily="18" charset="0"/>
              </a:rPr>
              <a:t>Yemen (3,689 USD) and Saudi Arabia (49,551 USD) = </a:t>
            </a:r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13.4 times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Book Antiqua" panose="02040602050305030304" pitchFamily="18" charset="0"/>
              </a:rPr>
              <a:t>North Korea vs South Korea counts too!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latin typeface="Book Antiqua" panose="0204060205030503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1032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C7B39-24D6-4780-9BFE-2F0253D0D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  <a:t>Guess income inequality? </a:t>
            </a:r>
            <a:b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</a:br>
            <a:r>
              <a:rPr lang="en-US" sz="4000" dirty="0">
                <a:solidFill>
                  <a:srgbClr val="00B050"/>
                </a:solidFill>
                <a:latin typeface="Book Antiqua" panose="02040602050305030304" pitchFamily="18" charset="0"/>
              </a:rPr>
              <a:t>2 points + Bonus</a:t>
            </a:r>
            <a:endParaRPr lang="nl-NL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E21EA-31A4-4BBE-8880-A0E2A84E1553}"/>
              </a:ext>
            </a:extLst>
          </p:cNvPr>
          <p:cNvSpPr txBox="1"/>
          <p:nvPr/>
        </p:nvSpPr>
        <p:spPr>
          <a:xfrm>
            <a:off x="988290" y="2253673"/>
            <a:ext cx="1069018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Book Antiqua" panose="02040602050305030304" pitchFamily="18" charset="0"/>
              </a:rPr>
              <a:t>Global: what’s the GDP per capita factor difference between the richest and poorest country (excl. small and oil-dependent countries):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USA </a:t>
            </a:r>
            <a:r>
              <a:rPr lang="en-US" sz="2400" i="1" dirty="0">
                <a:latin typeface="Book Antiqua" panose="02040602050305030304" pitchFamily="18" charset="0"/>
              </a:rPr>
              <a:t>vs. </a:t>
            </a:r>
            <a:r>
              <a:rPr lang="en-US" sz="2400" dirty="0">
                <a:latin typeface="Book Antiqua" panose="02040602050305030304" pitchFamily="18" charset="0"/>
              </a:rPr>
              <a:t>Burundi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69,300 vs. 793 USD = </a:t>
            </a:r>
            <a:r>
              <a:rPr lang="en-US" sz="2400" b="1" dirty="0">
                <a:solidFill>
                  <a:srgbClr val="CC0066"/>
                </a:solidFill>
                <a:latin typeface="Book Antiqua" panose="02040602050305030304" pitchFamily="18" charset="0"/>
              </a:rPr>
              <a:t>87 times</a:t>
            </a:r>
          </a:p>
          <a:p>
            <a:endParaRPr lang="en-US" sz="2400" b="1" dirty="0"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Book Antiqua" panose="02040602050305030304" pitchFamily="18" charset="0"/>
              </a:rPr>
              <a:t>Europe: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Norway </a:t>
            </a:r>
            <a:r>
              <a:rPr lang="en-US" sz="2400" i="1" dirty="0">
                <a:latin typeface="Book Antiqua" panose="02040602050305030304" pitchFamily="18" charset="0"/>
              </a:rPr>
              <a:t>vs. </a:t>
            </a:r>
            <a:r>
              <a:rPr lang="en-US" sz="2400" dirty="0">
                <a:latin typeface="Book Antiqua" panose="02040602050305030304" pitchFamily="18" charset="0"/>
              </a:rPr>
              <a:t>Ukraine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79,200 vs. 14,220 USD = </a:t>
            </a:r>
            <a:r>
              <a:rPr lang="en-US" sz="2400" b="1" dirty="0">
                <a:solidFill>
                  <a:srgbClr val="CC0066"/>
                </a:solidFill>
                <a:latin typeface="Book Antiqua" panose="02040602050305030304" pitchFamily="18" charset="0"/>
              </a:rPr>
              <a:t>5.6 times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400" dirty="0"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Book Antiqua" panose="02040602050305030304" pitchFamily="18" charset="0"/>
              </a:rPr>
              <a:t>Name the two most unequal </a:t>
            </a:r>
            <a:r>
              <a:rPr lang="en-US" sz="2400" b="1" dirty="0" err="1">
                <a:latin typeface="Book Antiqua" panose="02040602050305030304" pitchFamily="18" charset="0"/>
              </a:rPr>
              <a:t>neighbouring</a:t>
            </a:r>
            <a:r>
              <a:rPr lang="en-US" sz="2400" b="1" dirty="0">
                <a:latin typeface="Book Antiqua" panose="02040602050305030304" pitchFamily="18" charset="0"/>
              </a:rPr>
              <a:t> (land border) countries: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Yemen (3,689 USD) and Saudi Arabia (49,551 USD) = </a:t>
            </a:r>
            <a:r>
              <a:rPr lang="en-US" sz="2400" b="1" dirty="0">
                <a:solidFill>
                  <a:srgbClr val="CC0066"/>
                </a:solidFill>
                <a:latin typeface="Book Antiqua" panose="02040602050305030304" pitchFamily="18" charset="0"/>
              </a:rPr>
              <a:t>13.4 times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North Korea vs. South Korea counts too!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latin typeface="Book Antiqua" panose="0204060205030503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5550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4FDDA8-8BE5-48D4-B915-FC9537EFE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204" y="4276706"/>
            <a:ext cx="1554480" cy="1554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755569-89AD-49AB-B6EC-ECBFA3801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160" y="2285913"/>
            <a:ext cx="2644692" cy="1487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E520CF-52E3-49F6-B3E5-20BFB6D6B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258" y="4304884"/>
            <a:ext cx="2434803" cy="162320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801AC9F-2563-4E23-9FB0-18B0B430C901}"/>
              </a:ext>
            </a:extLst>
          </p:cNvPr>
          <p:cNvCxnSpPr>
            <a:cxnSpLocks/>
          </p:cNvCxnSpPr>
          <p:nvPr/>
        </p:nvCxnSpPr>
        <p:spPr>
          <a:xfrm>
            <a:off x="190881" y="4106037"/>
            <a:ext cx="1166861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FA52F45-AAD1-4780-A596-C680AABEE1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6838" y="4311912"/>
            <a:ext cx="2440758" cy="16841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00AFCC-4E5C-406D-A97C-B4730FC8B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6045" y="2314630"/>
            <a:ext cx="2028894" cy="14876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B6629A-E15E-431B-A26E-E4BB53B6CC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6678" y="4491191"/>
            <a:ext cx="2356557" cy="13255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667458F-1411-4E2F-8A8C-2DD352EF162A}"/>
              </a:ext>
            </a:extLst>
          </p:cNvPr>
          <p:cNvSpPr txBox="1"/>
          <p:nvPr/>
        </p:nvSpPr>
        <p:spPr>
          <a:xfrm>
            <a:off x="3036045" y="1902045"/>
            <a:ext cx="2028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Book Antiqua" panose="02040602050305030304" pitchFamily="18" charset="0"/>
              </a:rPr>
              <a:t>613</a:t>
            </a:r>
            <a:endParaRPr lang="nl-NL" sz="2000" b="1" dirty="0">
              <a:latin typeface="Book Antiqua" panose="0204060205030503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1C7F12-321F-4314-B2AE-C3F12B724603}"/>
              </a:ext>
            </a:extLst>
          </p:cNvPr>
          <p:cNvSpPr txBox="1"/>
          <p:nvPr/>
        </p:nvSpPr>
        <p:spPr>
          <a:xfrm>
            <a:off x="6896838" y="5984864"/>
            <a:ext cx="2362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Book Antiqua" panose="02040602050305030304" pitchFamily="18" charset="0"/>
              </a:rPr>
              <a:t>c. 1760-1840</a:t>
            </a:r>
            <a:endParaRPr lang="nl-NL" sz="2000" b="1" dirty="0">
              <a:latin typeface="Book Antiqua" panose="020406020503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B62E83-6722-424C-9E9D-35C618EBF441}"/>
              </a:ext>
            </a:extLst>
          </p:cNvPr>
          <p:cNvSpPr txBox="1"/>
          <p:nvPr/>
        </p:nvSpPr>
        <p:spPr>
          <a:xfrm>
            <a:off x="1616616" y="5831186"/>
            <a:ext cx="1554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Book Antiqua" panose="02040602050305030304" pitchFamily="18" charset="0"/>
              </a:rPr>
              <a:t>c. 2500 B.C.</a:t>
            </a:r>
            <a:endParaRPr lang="nl-NL" sz="2000" b="1" dirty="0">
              <a:latin typeface="Book Antiqua" panose="0204060205030503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3801D6-FAA5-4EBC-85E2-B8930F4253F7}"/>
              </a:ext>
            </a:extLst>
          </p:cNvPr>
          <p:cNvSpPr txBox="1"/>
          <p:nvPr/>
        </p:nvSpPr>
        <p:spPr>
          <a:xfrm>
            <a:off x="3913509" y="5908759"/>
            <a:ext cx="2185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Book Antiqua" panose="02040602050305030304" pitchFamily="18" charset="0"/>
              </a:rPr>
              <a:t>1346-52</a:t>
            </a:r>
            <a:endParaRPr lang="nl-NL" sz="2000" b="1" dirty="0">
              <a:latin typeface="Book Antiqua" panose="0204060205030503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443F7C0-4F5E-4525-A792-C962A81B29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2048" y="1691345"/>
            <a:ext cx="1744168" cy="22484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0DE42C1-3C7D-46A5-AAA9-9749D1BCECC7}"/>
              </a:ext>
            </a:extLst>
          </p:cNvPr>
          <p:cNvSpPr txBox="1"/>
          <p:nvPr/>
        </p:nvSpPr>
        <p:spPr>
          <a:xfrm>
            <a:off x="5803176" y="1347151"/>
            <a:ext cx="158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Book Antiqua" panose="02040602050305030304" pitchFamily="18" charset="0"/>
              </a:rPr>
              <a:t>1450</a:t>
            </a:r>
            <a:endParaRPr lang="nl-NL" sz="2000" b="1" dirty="0">
              <a:latin typeface="Book Antiqua" panose="0204060205030503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6BB80B-9C07-45BB-A429-0211D4EB66A9}"/>
              </a:ext>
            </a:extLst>
          </p:cNvPr>
          <p:cNvSpPr txBox="1"/>
          <p:nvPr/>
        </p:nvSpPr>
        <p:spPr>
          <a:xfrm>
            <a:off x="8465160" y="1827101"/>
            <a:ext cx="2644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Book Antiqua" panose="02040602050305030304" pitchFamily="18" charset="0"/>
              </a:rPr>
              <a:t>1914-18</a:t>
            </a:r>
            <a:endParaRPr lang="nl-NL" sz="2000" b="1" dirty="0">
              <a:latin typeface="Book Antiqua" panose="0204060205030503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A41EDE-E846-4A84-A892-8A082890345D}"/>
              </a:ext>
            </a:extLst>
          </p:cNvPr>
          <p:cNvSpPr txBox="1"/>
          <p:nvPr/>
        </p:nvSpPr>
        <p:spPr>
          <a:xfrm>
            <a:off x="9783146" y="5897445"/>
            <a:ext cx="2356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Book Antiqua" panose="02040602050305030304" pitchFamily="18" charset="0"/>
              </a:rPr>
              <a:t>1948-1994</a:t>
            </a:r>
            <a:endParaRPr lang="nl-NL" sz="2000" b="1" dirty="0">
              <a:latin typeface="Book Antiqua" panose="0204060205030503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BABE20D-B6D0-4288-A890-4D3CE243904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08" t="1338" r="5872" b="21201"/>
          <a:stretch/>
        </p:blipFill>
        <p:spPr>
          <a:xfrm>
            <a:off x="81153" y="2355122"/>
            <a:ext cx="2408377" cy="138979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475BADB-3AF5-4F56-B97D-7D4DC6224284}"/>
              </a:ext>
            </a:extLst>
          </p:cNvPr>
          <p:cNvSpPr txBox="1"/>
          <p:nvPr/>
        </p:nvSpPr>
        <p:spPr>
          <a:xfrm>
            <a:off x="241997" y="1914520"/>
            <a:ext cx="2028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Book Antiqua" panose="02040602050305030304" pitchFamily="18" charset="0"/>
              </a:rPr>
              <a:t>c. 60,000 B.C.</a:t>
            </a:r>
            <a:endParaRPr lang="nl-NL" sz="20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62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3" grpId="0"/>
      <p:bldP spid="24" grpId="0"/>
      <p:bldP spid="25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3BB90-2E22-4BDF-8378-E37DF90C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  <a:t>Which was the richest country in …</a:t>
            </a:r>
            <a:b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</a:br>
            <a:r>
              <a:rPr lang="en-US" sz="4000" dirty="0">
                <a:solidFill>
                  <a:srgbClr val="00B050"/>
                </a:solidFill>
                <a:latin typeface="Book Antiqua" panose="02040602050305030304" pitchFamily="18" charset="0"/>
              </a:rPr>
              <a:t>8 points (5 min, in pairs)</a:t>
            </a:r>
            <a:endParaRPr lang="nl-NL" sz="4000" dirty="0">
              <a:solidFill>
                <a:srgbClr val="000099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C1358FA-1F50-4C2C-ACCB-92062EBCD9E5}"/>
              </a:ext>
            </a:extLst>
          </p:cNvPr>
          <p:cNvGraphicFramePr/>
          <p:nvPr/>
        </p:nvGraphicFramePr>
        <p:xfrm>
          <a:off x="273626" y="3851660"/>
          <a:ext cx="11277600" cy="755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370CBED-AECF-47FE-B30B-A9B82E6B6597}"/>
              </a:ext>
            </a:extLst>
          </p:cNvPr>
          <p:cNvSpPr txBox="1"/>
          <p:nvPr/>
        </p:nvSpPr>
        <p:spPr>
          <a:xfrm>
            <a:off x="162791" y="2943125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1000</a:t>
            </a:r>
          </a:p>
          <a:p>
            <a:endParaRPr lang="en-US" dirty="0">
              <a:solidFill>
                <a:srgbClr val="CC0066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AD8540-E49A-4948-A487-BC13172C7438}"/>
              </a:ext>
            </a:extLst>
          </p:cNvPr>
          <p:cNvSpPr txBox="1"/>
          <p:nvPr/>
        </p:nvSpPr>
        <p:spPr>
          <a:xfrm>
            <a:off x="4218932" y="5007850"/>
            <a:ext cx="1036057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1400</a:t>
            </a:r>
          </a:p>
          <a:p>
            <a:endParaRPr lang="en-US" dirty="0">
              <a:solidFill>
                <a:srgbClr val="CC0066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EED65F-3DCF-4F25-8402-0D080BBC2D0E}"/>
              </a:ext>
            </a:extLst>
          </p:cNvPr>
          <p:cNvSpPr txBox="1"/>
          <p:nvPr/>
        </p:nvSpPr>
        <p:spPr>
          <a:xfrm>
            <a:off x="5393746" y="2936180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1500</a:t>
            </a:r>
          </a:p>
          <a:p>
            <a:endParaRPr lang="en-US" dirty="0">
              <a:solidFill>
                <a:srgbClr val="CC0066"/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D03A58-0FB0-401A-A920-6B2B75935002}"/>
              </a:ext>
            </a:extLst>
          </p:cNvPr>
          <p:cNvSpPr txBox="1"/>
          <p:nvPr/>
        </p:nvSpPr>
        <p:spPr>
          <a:xfrm>
            <a:off x="6365301" y="500160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1600</a:t>
            </a:r>
          </a:p>
          <a:p>
            <a:endParaRPr lang="en-US" dirty="0">
              <a:solidFill>
                <a:srgbClr val="CC0066"/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7F2B94-CAAD-4F02-AE17-560BB792512C}"/>
              </a:ext>
            </a:extLst>
          </p:cNvPr>
          <p:cNvSpPr txBox="1"/>
          <p:nvPr/>
        </p:nvSpPr>
        <p:spPr>
          <a:xfrm>
            <a:off x="7435127" y="320532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1700</a:t>
            </a:r>
          </a:p>
          <a:p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EC71BD-3737-464D-AE80-316DA728FFE5}"/>
              </a:ext>
            </a:extLst>
          </p:cNvPr>
          <p:cNvSpPr txBox="1"/>
          <p:nvPr/>
        </p:nvSpPr>
        <p:spPr>
          <a:xfrm>
            <a:off x="8669481" y="5001608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1820</a:t>
            </a:r>
          </a:p>
          <a:p>
            <a:endParaRPr lang="en-US" dirty="0">
              <a:solidFill>
                <a:srgbClr val="CC0066"/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737B61-EE56-4332-A9FC-FAC73696F229}"/>
              </a:ext>
            </a:extLst>
          </p:cNvPr>
          <p:cNvSpPr txBox="1"/>
          <p:nvPr/>
        </p:nvSpPr>
        <p:spPr>
          <a:xfrm>
            <a:off x="9476508" y="3203562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1900</a:t>
            </a:r>
          </a:p>
          <a:p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62799A-94A3-4DBF-90D5-7E8A50E730E4}"/>
              </a:ext>
            </a:extLst>
          </p:cNvPr>
          <p:cNvSpPr txBox="1"/>
          <p:nvPr/>
        </p:nvSpPr>
        <p:spPr>
          <a:xfrm>
            <a:off x="10659341" y="500160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2020</a:t>
            </a:r>
          </a:p>
          <a:p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FA9343-90C7-4130-A58F-1703EAF8E64B}"/>
              </a:ext>
            </a:extLst>
          </p:cNvPr>
          <p:cNvSpPr txBox="1"/>
          <p:nvPr/>
        </p:nvSpPr>
        <p:spPr>
          <a:xfrm>
            <a:off x="485775" y="6238746"/>
            <a:ext cx="7067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Book Antiqua" panose="02040602050305030304" pitchFamily="18" charset="0"/>
              </a:rPr>
              <a:t>Source:</a:t>
            </a:r>
            <a:r>
              <a:rPr lang="en-US" sz="1600" dirty="0">
                <a:latin typeface="Book Antiqua" panose="02040602050305030304" pitchFamily="18" charset="0"/>
              </a:rPr>
              <a:t> Bolt &amp; Van </a:t>
            </a:r>
            <a:r>
              <a:rPr lang="en-US" sz="1600" dirty="0" err="1">
                <a:latin typeface="Book Antiqua" panose="02040602050305030304" pitchFamily="18" charset="0"/>
              </a:rPr>
              <a:t>Zanden</a:t>
            </a:r>
            <a:r>
              <a:rPr lang="en-US" sz="1600" dirty="0">
                <a:latin typeface="Book Antiqua" panose="02040602050305030304" pitchFamily="18" charset="0"/>
              </a:rPr>
              <a:t> (2020). Maddison Project Database.</a:t>
            </a:r>
            <a:endParaRPr lang="nl-NL" sz="16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063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3BB90-2E22-4BDF-8378-E37DF90C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  <a:t>Which was the richest country in …</a:t>
            </a:r>
            <a:b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</a:br>
            <a:r>
              <a:rPr lang="en-US" sz="4000" dirty="0">
                <a:solidFill>
                  <a:srgbClr val="00B050"/>
                </a:solidFill>
                <a:latin typeface="Book Antiqua" panose="02040602050305030304" pitchFamily="18" charset="0"/>
              </a:rPr>
              <a:t>8 points</a:t>
            </a:r>
            <a:endParaRPr lang="nl-NL" sz="4000" dirty="0">
              <a:solidFill>
                <a:srgbClr val="000099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C1358FA-1F50-4C2C-ACCB-92062EBCD9E5}"/>
              </a:ext>
            </a:extLst>
          </p:cNvPr>
          <p:cNvGraphicFramePr/>
          <p:nvPr/>
        </p:nvGraphicFramePr>
        <p:xfrm>
          <a:off x="273626" y="3851660"/>
          <a:ext cx="11277600" cy="755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370CBED-AECF-47FE-B30B-A9B82E6B6597}"/>
              </a:ext>
            </a:extLst>
          </p:cNvPr>
          <p:cNvSpPr txBox="1"/>
          <p:nvPr/>
        </p:nvSpPr>
        <p:spPr>
          <a:xfrm>
            <a:off x="162791" y="2943125"/>
            <a:ext cx="1037359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1000</a:t>
            </a:r>
          </a:p>
          <a:p>
            <a:r>
              <a:rPr lang="en-US" dirty="0">
                <a:latin typeface="Book Antiqua" panose="02040602050305030304" pitchFamily="18" charset="0"/>
              </a:rPr>
              <a:t>China</a:t>
            </a:r>
          </a:p>
          <a:p>
            <a:r>
              <a:rPr lang="en-US" dirty="0">
                <a:latin typeface="Book Antiqua" panose="02040602050305030304" pitchFamily="18" charset="0"/>
              </a:rPr>
              <a:t>Iraq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AD8540-E49A-4948-A487-BC13172C7438}"/>
              </a:ext>
            </a:extLst>
          </p:cNvPr>
          <p:cNvSpPr txBox="1"/>
          <p:nvPr/>
        </p:nvSpPr>
        <p:spPr>
          <a:xfrm>
            <a:off x="4218932" y="5007850"/>
            <a:ext cx="1036057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1400</a:t>
            </a:r>
          </a:p>
          <a:p>
            <a:r>
              <a:rPr lang="en-US" dirty="0">
                <a:latin typeface="Book Antiqua" panose="02040602050305030304" pitchFamily="18" charset="0"/>
              </a:rPr>
              <a:t>Italy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EED65F-3DCF-4F25-8402-0D080BBC2D0E}"/>
              </a:ext>
            </a:extLst>
          </p:cNvPr>
          <p:cNvSpPr txBox="1"/>
          <p:nvPr/>
        </p:nvSpPr>
        <p:spPr>
          <a:xfrm>
            <a:off x="5393746" y="2936180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1500</a:t>
            </a:r>
          </a:p>
          <a:p>
            <a:endParaRPr lang="en-US" dirty="0">
              <a:solidFill>
                <a:srgbClr val="CC0066"/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D03A58-0FB0-401A-A920-6B2B75935002}"/>
              </a:ext>
            </a:extLst>
          </p:cNvPr>
          <p:cNvSpPr txBox="1"/>
          <p:nvPr/>
        </p:nvSpPr>
        <p:spPr>
          <a:xfrm>
            <a:off x="6365301" y="500160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1600</a:t>
            </a:r>
          </a:p>
          <a:p>
            <a:endParaRPr lang="en-US" dirty="0">
              <a:solidFill>
                <a:srgbClr val="CC0066"/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7F2B94-CAAD-4F02-AE17-560BB792512C}"/>
              </a:ext>
            </a:extLst>
          </p:cNvPr>
          <p:cNvSpPr txBox="1"/>
          <p:nvPr/>
        </p:nvSpPr>
        <p:spPr>
          <a:xfrm>
            <a:off x="7435127" y="320532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1700</a:t>
            </a:r>
          </a:p>
          <a:p>
            <a:endParaRPr lang="en-US" dirty="0">
              <a:solidFill>
                <a:srgbClr val="CC0066"/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EC71BD-3737-464D-AE80-316DA728FFE5}"/>
              </a:ext>
            </a:extLst>
          </p:cNvPr>
          <p:cNvSpPr txBox="1"/>
          <p:nvPr/>
        </p:nvSpPr>
        <p:spPr>
          <a:xfrm>
            <a:off x="8669481" y="5001608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1820</a:t>
            </a:r>
          </a:p>
          <a:p>
            <a:endParaRPr lang="en-US" dirty="0">
              <a:solidFill>
                <a:srgbClr val="CC0066"/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737B61-EE56-4332-A9FC-FAC73696F229}"/>
              </a:ext>
            </a:extLst>
          </p:cNvPr>
          <p:cNvSpPr txBox="1"/>
          <p:nvPr/>
        </p:nvSpPr>
        <p:spPr>
          <a:xfrm>
            <a:off x="9476508" y="3203562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1900</a:t>
            </a:r>
          </a:p>
          <a:p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62799A-94A3-4DBF-90D5-7E8A50E730E4}"/>
              </a:ext>
            </a:extLst>
          </p:cNvPr>
          <p:cNvSpPr txBox="1"/>
          <p:nvPr/>
        </p:nvSpPr>
        <p:spPr>
          <a:xfrm>
            <a:off x="10659341" y="500160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2020</a:t>
            </a:r>
          </a:p>
          <a:p>
            <a:endParaRPr lang="en-US" dirty="0">
              <a:solidFill>
                <a:srgbClr val="CC0066"/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FA9343-90C7-4130-A58F-1703EAF8E64B}"/>
              </a:ext>
            </a:extLst>
          </p:cNvPr>
          <p:cNvSpPr txBox="1"/>
          <p:nvPr/>
        </p:nvSpPr>
        <p:spPr>
          <a:xfrm>
            <a:off x="485775" y="6238746"/>
            <a:ext cx="7067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Book Antiqua" panose="02040602050305030304" pitchFamily="18" charset="0"/>
              </a:rPr>
              <a:t>Source:</a:t>
            </a:r>
            <a:r>
              <a:rPr lang="en-US" sz="1600" dirty="0">
                <a:latin typeface="Book Antiqua" panose="02040602050305030304" pitchFamily="18" charset="0"/>
              </a:rPr>
              <a:t> Bolt &amp; Van </a:t>
            </a:r>
            <a:r>
              <a:rPr lang="en-US" sz="1600" dirty="0" err="1">
                <a:latin typeface="Book Antiqua" panose="02040602050305030304" pitchFamily="18" charset="0"/>
              </a:rPr>
              <a:t>Zanden</a:t>
            </a:r>
            <a:r>
              <a:rPr lang="en-US" sz="1600" dirty="0">
                <a:latin typeface="Book Antiqua" panose="02040602050305030304" pitchFamily="18" charset="0"/>
              </a:rPr>
              <a:t> (2020). Maddison Project Database.</a:t>
            </a:r>
            <a:endParaRPr lang="nl-NL" sz="1600" dirty="0"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F86F76-1635-4B30-AC1C-59A8501E8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101" y="1979449"/>
            <a:ext cx="3740888" cy="374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4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3BB90-2E22-4BDF-8378-E37DF90C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  <a:t>Which was the richest country in …</a:t>
            </a:r>
            <a:b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</a:br>
            <a:r>
              <a:rPr lang="en-US" sz="4000" dirty="0">
                <a:solidFill>
                  <a:srgbClr val="00B050"/>
                </a:solidFill>
                <a:latin typeface="Book Antiqua" panose="02040602050305030304" pitchFamily="18" charset="0"/>
              </a:rPr>
              <a:t>8 points</a:t>
            </a:r>
            <a:endParaRPr lang="nl-NL" sz="4000" dirty="0">
              <a:solidFill>
                <a:srgbClr val="000099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C1358FA-1F50-4C2C-ACCB-92062EBCD9E5}"/>
              </a:ext>
            </a:extLst>
          </p:cNvPr>
          <p:cNvGraphicFramePr/>
          <p:nvPr/>
        </p:nvGraphicFramePr>
        <p:xfrm>
          <a:off x="273626" y="3851660"/>
          <a:ext cx="11277600" cy="755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370CBED-AECF-47FE-B30B-A9B82E6B6597}"/>
              </a:ext>
            </a:extLst>
          </p:cNvPr>
          <p:cNvSpPr txBox="1"/>
          <p:nvPr/>
        </p:nvSpPr>
        <p:spPr>
          <a:xfrm>
            <a:off x="162791" y="2943125"/>
            <a:ext cx="1037359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1000</a:t>
            </a:r>
          </a:p>
          <a:p>
            <a:r>
              <a:rPr lang="en-US" dirty="0">
                <a:latin typeface="Book Antiqua" panose="02040602050305030304" pitchFamily="18" charset="0"/>
              </a:rPr>
              <a:t>China</a:t>
            </a:r>
          </a:p>
          <a:p>
            <a:r>
              <a:rPr lang="en-US" dirty="0">
                <a:latin typeface="Book Antiqua" panose="02040602050305030304" pitchFamily="18" charset="0"/>
              </a:rPr>
              <a:t>Iraq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AD8540-E49A-4948-A487-BC13172C7438}"/>
              </a:ext>
            </a:extLst>
          </p:cNvPr>
          <p:cNvSpPr txBox="1"/>
          <p:nvPr/>
        </p:nvSpPr>
        <p:spPr>
          <a:xfrm>
            <a:off x="4218932" y="5007850"/>
            <a:ext cx="1036057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1400</a:t>
            </a:r>
          </a:p>
          <a:p>
            <a:r>
              <a:rPr lang="en-US" dirty="0">
                <a:latin typeface="Book Antiqua" panose="02040602050305030304" pitchFamily="18" charset="0"/>
              </a:rPr>
              <a:t>Italy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EED65F-3DCF-4F25-8402-0D080BBC2D0E}"/>
              </a:ext>
            </a:extLst>
          </p:cNvPr>
          <p:cNvSpPr txBox="1"/>
          <p:nvPr/>
        </p:nvSpPr>
        <p:spPr>
          <a:xfrm>
            <a:off x="5393746" y="2936180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1500</a:t>
            </a:r>
          </a:p>
          <a:p>
            <a:endParaRPr lang="en-US" dirty="0">
              <a:solidFill>
                <a:srgbClr val="CC0066"/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D03A58-0FB0-401A-A920-6B2B75935002}"/>
              </a:ext>
            </a:extLst>
          </p:cNvPr>
          <p:cNvSpPr txBox="1"/>
          <p:nvPr/>
        </p:nvSpPr>
        <p:spPr>
          <a:xfrm>
            <a:off x="6365301" y="500160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1600</a:t>
            </a:r>
          </a:p>
          <a:p>
            <a:endParaRPr lang="en-US" dirty="0">
              <a:solidFill>
                <a:srgbClr val="CC0066"/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7F2B94-CAAD-4F02-AE17-560BB792512C}"/>
              </a:ext>
            </a:extLst>
          </p:cNvPr>
          <p:cNvSpPr txBox="1"/>
          <p:nvPr/>
        </p:nvSpPr>
        <p:spPr>
          <a:xfrm>
            <a:off x="7435127" y="320532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1700</a:t>
            </a:r>
          </a:p>
          <a:p>
            <a:endParaRPr lang="en-US" dirty="0">
              <a:solidFill>
                <a:srgbClr val="CC0066"/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EC71BD-3737-464D-AE80-316DA728FFE5}"/>
              </a:ext>
            </a:extLst>
          </p:cNvPr>
          <p:cNvSpPr txBox="1"/>
          <p:nvPr/>
        </p:nvSpPr>
        <p:spPr>
          <a:xfrm>
            <a:off x="8669481" y="5001608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1820</a:t>
            </a:r>
          </a:p>
          <a:p>
            <a:endParaRPr lang="en-US" dirty="0">
              <a:solidFill>
                <a:srgbClr val="CC0066"/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737B61-EE56-4332-A9FC-FAC73696F229}"/>
              </a:ext>
            </a:extLst>
          </p:cNvPr>
          <p:cNvSpPr txBox="1"/>
          <p:nvPr/>
        </p:nvSpPr>
        <p:spPr>
          <a:xfrm>
            <a:off x="9476508" y="3203562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1900</a:t>
            </a:r>
          </a:p>
          <a:p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62799A-94A3-4DBF-90D5-7E8A50E730E4}"/>
              </a:ext>
            </a:extLst>
          </p:cNvPr>
          <p:cNvSpPr txBox="1"/>
          <p:nvPr/>
        </p:nvSpPr>
        <p:spPr>
          <a:xfrm>
            <a:off x="10659341" y="500160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2020</a:t>
            </a:r>
          </a:p>
          <a:p>
            <a:endParaRPr lang="en-US" dirty="0">
              <a:solidFill>
                <a:srgbClr val="CC0066"/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FA9343-90C7-4130-A58F-1703EAF8E64B}"/>
              </a:ext>
            </a:extLst>
          </p:cNvPr>
          <p:cNvSpPr txBox="1"/>
          <p:nvPr/>
        </p:nvSpPr>
        <p:spPr>
          <a:xfrm>
            <a:off x="485775" y="6238746"/>
            <a:ext cx="7067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Book Antiqua" panose="02040602050305030304" pitchFamily="18" charset="0"/>
              </a:rPr>
              <a:t>Source:</a:t>
            </a:r>
            <a:r>
              <a:rPr lang="en-US" sz="1600" dirty="0">
                <a:latin typeface="Book Antiqua" panose="02040602050305030304" pitchFamily="18" charset="0"/>
              </a:rPr>
              <a:t> Bolt &amp; Van </a:t>
            </a:r>
            <a:r>
              <a:rPr lang="en-US" sz="1600" dirty="0" err="1">
                <a:latin typeface="Book Antiqua" panose="02040602050305030304" pitchFamily="18" charset="0"/>
              </a:rPr>
              <a:t>Zanden</a:t>
            </a:r>
            <a:r>
              <a:rPr lang="en-US" sz="1600" dirty="0">
                <a:latin typeface="Book Antiqua" panose="02040602050305030304" pitchFamily="18" charset="0"/>
              </a:rPr>
              <a:t> (2020). Maddison Project Database.</a:t>
            </a:r>
            <a:endParaRPr lang="nl-NL" sz="1600" dirty="0">
              <a:latin typeface="Book Antiqua" panose="0204060205030503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002013-6231-495B-B84C-DC9E6F55C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674" y="1729877"/>
            <a:ext cx="8253160" cy="452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7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3BB90-2E22-4BDF-8378-E37DF90C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  <a:t>Which was the richest country in …</a:t>
            </a:r>
            <a:b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</a:br>
            <a:r>
              <a:rPr lang="en-US" sz="4000" dirty="0">
                <a:solidFill>
                  <a:srgbClr val="00B050"/>
                </a:solidFill>
                <a:latin typeface="Book Antiqua" panose="02040602050305030304" pitchFamily="18" charset="0"/>
              </a:rPr>
              <a:t>8 points</a:t>
            </a:r>
            <a:endParaRPr lang="nl-NL" sz="4000" dirty="0">
              <a:solidFill>
                <a:srgbClr val="000099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C1358FA-1F50-4C2C-ACCB-92062EBCD9E5}"/>
              </a:ext>
            </a:extLst>
          </p:cNvPr>
          <p:cNvGraphicFramePr/>
          <p:nvPr/>
        </p:nvGraphicFramePr>
        <p:xfrm>
          <a:off x="273626" y="3851660"/>
          <a:ext cx="11277600" cy="755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370CBED-AECF-47FE-B30B-A9B82E6B6597}"/>
              </a:ext>
            </a:extLst>
          </p:cNvPr>
          <p:cNvSpPr txBox="1"/>
          <p:nvPr/>
        </p:nvSpPr>
        <p:spPr>
          <a:xfrm>
            <a:off x="162791" y="2943125"/>
            <a:ext cx="1037359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1000</a:t>
            </a:r>
          </a:p>
          <a:p>
            <a:r>
              <a:rPr lang="en-US" dirty="0">
                <a:latin typeface="Book Antiqua" panose="02040602050305030304" pitchFamily="18" charset="0"/>
              </a:rPr>
              <a:t>China</a:t>
            </a:r>
          </a:p>
          <a:p>
            <a:r>
              <a:rPr lang="en-US" dirty="0">
                <a:latin typeface="Book Antiqua" panose="02040602050305030304" pitchFamily="18" charset="0"/>
              </a:rPr>
              <a:t>Iraq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AD8540-E49A-4948-A487-BC13172C7438}"/>
              </a:ext>
            </a:extLst>
          </p:cNvPr>
          <p:cNvSpPr txBox="1"/>
          <p:nvPr/>
        </p:nvSpPr>
        <p:spPr>
          <a:xfrm>
            <a:off x="4218932" y="5007850"/>
            <a:ext cx="1036057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1400</a:t>
            </a:r>
          </a:p>
          <a:p>
            <a:r>
              <a:rPr lang="en-US" dirty="0">
                <a:latin typeface="Book Antiqua" panose="02040602050305030304" pitchFamily="18" charset="0"/>
              </a:rPr>
              <a:t>Italy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EED65F-3DCF-4F25-8402-0D080BBC2D0E}"/>
              </a:ext>
            </a:extLst>
          </p:cNvPr>
          <p:cNvSpPr txBox="1"/>
          <p:nvPr/>
        </p:nvSpPr>
        <p:spPr>
          <a:xfrm>
            <a:off x="5393746" y="2936180"/>
            <a:ext cx="1037359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1500</a:t>
            </a:r>
          </a:p>
          <a:p>
            <a:r>
              <a:rPr lang="en-US" dirty="0">
                <a:latin typeface="Book Antiqua" panose="02040602050305030304" pitchFamily="18" charset="0"/>
              </a:rPr>
              <a:t>NL</a:t>
            </a:r>
          </a:p>
          <a:p>
            <a:r>
              <a:rPr lang="en-US" dirty="0">
                <a:latin typeface="Book Antiqua" panose="02040602050305030304" pitchFamily="18" charset="0"/>
              </a:rPr>
              <a:t>Belgium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D03A58-0FB0-401A-A920-6B2B75935002}"/>
              </a:ext>
            </a:extLst>
          </p:cNvPr>
          <p:cNvSpPr txBox="1"/>
          <p:nvPr/>
        </p:nvSpPr>
        <p:spPr>
          <a:xfrm>
            <a:off x="6365301" y="500160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1600</a:t>
            </a:r>
          </a:p>
          <a:p>
            <a:endParaRPr lang="en-US" dirty="0">
              <a:solidFill>
                <a:srgbClr val="CC0066"/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7F2B94-CAAD-4F02-AE17-560BB792512C}"/>
              </a:ext>
            </a:extLst>
          </p:cNvPr>
          <p:cNvSpPr txBox="1"/>
          <p:nvPr/>
        </p:nvSpPr>
        <p:spPr>
          <a:xfrm>
            <a:off x="7435127" y="320532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1700</a:t>
            </a:r>
          </a:p>
          <a:p>
            <a:r>
              <a:rPr lang="en-US" dirty="0">
                <a:latin typeface="Book Antiqua" panose="02040602050305030304" pitchFamily="18" charset="0"/>
              </a:rPr>
              <a:t>NL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EC71BD-3737-464D-AE80-316DA728FFE5}"/>
              </a:ext>
            </a:extLst>
          </p:cNvPr>
          <p:cNvSpPr txBox="1"/>
          <p:nvPr/>
        </p:nvSpPr>
        <p:spPr>
          <a:xfrm>
            <a:off x="8669481" y="5001608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1820</a:t>
            </a:r>
          </a:p>
          <a:p>
            <a:endParaRPr lang="en-US" dirty="0">
              <a:solidFill>
                <a:srgbClr val="CC0066"/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737B61-EE56-4332-A9FC-FAC73696F229}"/>
              </a:ext>
            </a:extLst>
          </p:cNvPr>
          <p:cNvSpPr txBox="1"/>
          <p:nvPr/>
        </p:nvSpPr>
        <p:spPr>
          <a:xfrm>
            <a:off x="9476508" y="3203562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1900</a:t>
            </a:r>
          </a:p>
          <a:p>
            <a:r>
              <a:rPr lang="en-US" dirty="0">
                <a:latin typeface="Book Antiqua" panose="02040602050305030304" pitchFamily="18" charset="0"/>
              </a:rPr>
              <a:t>USA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62799A-94A3-4DBF-90D5-7E8A50E730E4}"/>
              </a:ext>
            </a:extLst>
          </p:cNvPr>
          <p:cNvSpPr txBox="1"/>
          <p:nvPr/>
        </p:nvSpPr>
        <p:spPr>
          <a:xfrm>
            <a:off x="10659341" y="500160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2020</a:t>
            </a:r>
          </a:p>
          <a:p>
            <a:endParaRPr lang="en-US" dirty="0">
              <a:solidFill>
                <a:srgbClr val="CC0066"/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FA9343-90C7-4130-A58F-1703EAF8E64B}"/>
              </a:ext>
            </a:extLst>
          </p:cNvPr>
          <p:cNvSpPr txBox="1"/>
          <p:nvPr/>
        </p:nvSpPr>
        <p:spPr>
          <a:xfrm>
            <a:off x="485775" y="6238746"/>
            <a:ext cx="7067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Book Antiqua" panose="02040602050305030304" pitchFamily="18" charset="0"/>
              </a:rPr>
              <a:t>Source:</a:t>
            </a:r>
            <a:r>
              <a:rPr lang="en-US" sz="1600" dirty="0">
                <a:latin typeface="Book Antiqua" panose="02040602050305030304" pitchFamily="18" charset="0"/>
              </a:rPr>
              <a:t> Bolt &amp; Van </a:t>
            </a:r>
            <a:r>
              <a:rPr lang="en-US" sz="1600" dirty="0" err="1">
                <a:latin typeface="Book Antiqua" panose="02040602050305030304" pitchFamily="18" charset="0"/>
              </a:rPr>
              <a:t>Zanden</a:t>
            </a:r>
            <a:r>
              <a:rPr lang="en-US" sz="1600" dirty="0">
                <a:latin typeface="Book Antiqua" panose="02040602050305030304" pitchFamily="18" charset="0"/>
              </a:rPr>
              <a:t> (2020). Maddison Project Database.</a:t>
            </a:r>
            <a:endParaRPr lang="nl-NL" sz="1600" dirty="0">
              <a:latin typeface="Book Antiqua" panose="0204060205030503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E8ED2D-E67A-49FA-A4B6-9042DF237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989" y="1193257"/>
            <a:ext cx="6177959" cy="361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7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3BB90-2E22-4BDF-8378-E37DF90C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  <a:t>Which was the richest country in …</a:t>
            </a:r>
            <a:b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</a:br>
            <a:r>
              <a:rPr lang="en-US" sz="4000" dirty="0">
                <a:solidFill>
                  <a:srgbClr val="00B050"/>
                </a:solidFill>
                <a:latin typeface="Book Antiqua" panose="02040602050305030304" pitchFamily="18" charset="0"/>
              </a:rPr>
              <a:t>8 points</a:t>
            </a:r>
            <a:endParaRPr lang="nl-NL" sz="4000" dirty="0">
              <a:solidFill>
                <a:srgbClr val="000099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C1358FA-1F50-4C2C-ACCB-92062EBCD9E5}"/>
              </a:ext>
            </a:extLst>
          </p:cNvPr>
          <p:cNvGraphicFramePr/>
          <p:nvPr/>
        </p:nvGraphicFramePr>
        <p:xfrm>
          <a:off x="273626" y="3851660"/>
          <a:ext cx="11277600" cy="755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370CBED-AECF-47FE-B30B-A9B82E6B6597}"/>
              </a:ext>
            </a:extLst>
          </p:cNvPr>
          <p:cNvSpPr txBox="1"/>
          <p:nvPr/>
        </p:nvSpPr>
        <p:spPr>
          <a:xfrm>
            <a:off x="162791" y="2943125"/>
            <a:ext cx="1037359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1000</a:t>
            </a:r>
          </a:p>
          <a:p>
            <a:r>
              <a:rPr lang="en-US" dirty="0">
                <a:latin typeface="Book Antiqua" panose="02040602050305030304" pitchFamily="18" charset="0"/>
              </a:rPr>
              <a:t>China</a:t>
            </a:r>
          </a:p>
          <a:p>
            <a:r>
              <a:rPr lang="en-US" dirty="0">
                <a:latin typeface="Book Antiqua" panose="02040602050305030304" pitchFamily="18" charset="0"/>
              </a:rPr>
              <a:t>Iraq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AD8540-E49A-4948-A487-BC13172C7438}"/>
              </a:ext>
            </a:extLst>
          </p:cNvPr>
          <p:cNvSpPr txBox="1"/>
          <p:nvPr/>
        </p:nvSpPr>
        <p:spPr>
          <a:xfrm>
            <a:off x="4218932" y="5007850"/>
            <a:ext cx="1036057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1400</a:t>
            </a:r>
          </a:p>
          <a:p>
            <a:r>
              <a:rPr lang="en-US" dirty="0">
                <a:latin typeface="Book Antiqua" panose="02040602050305030304" pitchFamily="18" charset="0"/>
              </a:rPr>
              <a:t>Italy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EED65F-3DCF-4F25-8402-0D080BBC2D0E}"/>
              </a:ext>
            </a:extLst>
          </p:cNvPr>
          <p:cNvSpPr txBox="1"/>
          <p:nvPr/>
        </p:nvSpPr>
        <p:spPr>
          <a:xfrm>
            <a:off x="5393746" y="2936180"/>
            <a:ext cx="1037359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1500</a:t>
            </a:r>
          </a:p>
          <a:p>
            <a:r>
              <a:rPr lang="en-US" dirty="0">
                <a:latin typeface="Book Antiqua" panose="02040602050305030304" pitchFamily="18" charset="0"/>
              </a:rPr>
              <a:t>NL</a:t>
            </a:r>
          </a:p>
          <a:p>
            <a:r>
              <a:rPr lang="en-US" dirty="0">
                <a:latin typeface="Book Antiqua" panose="02040602050305030304" pitchFamily="18" charset="0"/>
              </a:rPr>
              <a:t>Belgium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D03A58-0FB0-401A-A920-6B2B75935002}"/>
              </a:ext>
            </a:extLst>
          </p:cNvPr>
          <p:cNvSpPr txBox="1"/>
          <p:nvPr/>
        </p:nvSpPr>
        <p:spPr>
          <a:xfrm>
            <a:off x="6365301" y="500160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1600</a:t>
            </a:r>
          </a:p>
          <a:p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7F2B94-CAAD-4F02-AE17-560BB792512C}"/>
              </a:ext>
            </a:extLst>
          </p:cNvPr>
          <p:cNvSpPr txBox="1"/>
          <p:nvPr/>
        </p:nvSpPr>
        <p:spPr>
          <a:xfrm>
            <a:off x="7435127" y="320532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1700</a:t>
            </a:r>
          </a:p>
          <a:p>
            <a:r>
              <a:rPr lang="en-US" dirty="0">
                <a:latin typeface="Book Antiqua" panose="02040602050305030304" pitchFamily="18" charset="0"/>
              </a:rPr>
              <a:t>NL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EC71BD-3737-464D-AE80-316DA728FFE5}"/>
              </a:ext>
            </a:extLst>
          </p:cNvPr>
          <p:cNvSpPr txBox="1"/>
          <p:nvPr/>
        </p:nvSpPr>
        <p:spPr>
          <a:xfrm>
            <a:off x="8669481" y="5001608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1820</a:t>
            </a:r>
          </a:p>
          <a:p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737B61-EE56-4332-A9FC-FAC73696F229}"/>
              </a:ext>
            </a:extLst>
          </p:cNvPr>
          <p:cNvSpPr txBox="1"/>
          <p:nvPr/>
        </p:nvSpPr>
        <p:spPr>
          <a:xfrm>
            <a:off x="9476508" y="3203562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1900</a:t>
            </a:r>
          </a:p>
          <a:p>
            <a:r>
              <a:rPr lang="en-US" dirty="0">
                <a:latin typeface="Book Antiqua" panose="02040602050305030304" pitchFamily="18" charset="0"/>
              </a:rPr>
              <a:t>USA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62799A-94A3-4DBF-90D5-7E8A50E730E4}"/>
              </a:ext>
            </a:extLst>
          </p:cNvPr>
          <p:cNvSpPr txBox="1"/>
          <p:nvPr/>
        </p:nvSpPr>
        <p:spPr>
          <a:xfrm>
            <a:off x="10659341" y="500160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2020</a:t>
            </a:r>
          </a:p>
          <a:p>
            <a:endParaRPr lang="en-US" dirty="0">
              <a:solidFill>
                <a:srgbClr val="CC0066"/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FA9343-90C7-4130-A58F-1703EAF8E64B}"/>
              </a:ext>
            </a:extLst>
          </p:cNvPr>
          <p:cNvSpPr txBox="1"/>
          <p:nvPr/>
        </p:nvSpPr>
        <p:spPr>
          <a:xfrm>
            <a:off x="485775" y="6238746"/>
            <a:ext cx="7067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Book Antiqua" panose="02040602050305030304" pitchFamily="18" charset="0"/>
              </a:rPr>
              <a:t>Source:</a:t>
            </a:r>
            <a:r>
              <a:rPr lang="en-US" sz="1600" dirty="0">
                <a:latin typeface="Book Antiqua" panose="02040602050305030304" pitchFamily="18" charset="0"/>
              </a:rPr>
              <a:t> Bolt &amp; Van </a:t>
            </a:r>
            <a:r>
              <a:rPr lang="en-US" sz="1600" dirty="0" err="1">
                <a:latin typeface="Book Antiqua" panose="02040602050305030304" pitchFamily="18" charset="0"/>
              </a:rPr>
              <a:t>Zanden</a:t>
            </a:r>
            <a:r>
              <a:rPr lang="en-US" sz="1600" dirty="0">
                <a:latin typeface="Book Antiqua" panose="02040602050305030304" pitchFamily="18" charset="0"/>
              </a:rPr>
              <a:t> (2020). Maddison Project Database.</a:t>
            </a:r>
            <a:endParaRPr lang="nl-NL" sz="1600" dirty="0"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8BC086-7F90-46F2-86CE-7E631FAFB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777" y="1955246"/>
            <a:ext cx="4870448" cy="409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1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3BB90-2E22-4BDF-8378-E37DF90C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  <a:t>Which was the richest country in …</a:t>
            </a:r>
            <a:br>
              <a:rPr lang="en-US" sz="4000" dirty="0">
                <a:solidFill>
                  <a:srgbClr val="000099"/>
                </a:solidFill>
                <a:latin typeface="Book Antiqua" panose="02040602050305030304" pitchFamily="18" charset="0"/>
              </a:rPr>
            </a:br>
            <a:r>
              <a:rPr lang="en-US" sz="4000" dirty="0">
                <a:solidFill>
                  <a:srgbClr val="00B050"/>
                </a:solidFill>
                <a:latin typeface="Book Antiqua" panose="02040602050305030304" pitchFamily="18" charset="0"/>
              </a:rPr>
              <a:t>8 points</a:t>
            </a:r>
            <a:endParaRPr lang="nl-NL" sz="4000" dirty="0">
              <a:solidFill>
                <a:srgbClr val="000099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C1358FA-1F50-4C2C-ACCB-92062EBCD9E5}"/>
              </a:ext>
            </a:extLst>
          </p:cNvPr>
          <p:cNvGraphicFramePr/>
          <p:nvPr/>
        </p:nvGraphicFramePr>
        <p:xfrm>
          <a:off x="273626" y="3851660"/>
          <a:ext cx="11277600" cy="755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370CBED-AECF-47FE-B30B-A9B82E6B6597}"/>
              </a:ext>
            </a:extLst>
          </p:cNvPr>
          <p:cNvSpPr txBox="1"/>
          <p:nvPr/>
        </p:nvSpPr>
        <p:spPr>
          <a:xfrm>
            <a:off x="162791" y="2943125"/>
            <a:ext cx="1037359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1000</a:t>
            </a:r>
          </a:p>
          <a:p>
            <a:r>
              <a:rPr lang="en-US" dirty="0">
                <a:latin typeface="Book Antiqua" panose="02040602050305030304" pitchFamily="18" charset="0"/>
              </a:rPr>
              <a:t>China</a:t>
            </a:r>
          </a:p>
          <a:p>
            <a:r>
              <a:rPr lang="en-US" dirty="0">
                <a:latin typeface="Book Antiqua" panose="02040602050305030304" pitchFamily="18" charset="0"/>
              </a:rPr>
              <a:t>Iraq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AD8540-E49A-4948-A487-BC13172C7438}"/>
              </a:ext>
            </a:extLst>
          </p:cNvPr>
          <p:cNvSpPr txBox="1"/>
          <p:nvPr/>
        </p:nvSpPr>
        <p:spPr>
          <a:xfrm>
            <a:off x="4218932" y="5007850"/>
            <a:ext cx="1036057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1400</a:t>
            </a:r>
          </a:p>
          <a:p>
            <a:r>
              <a:rPr lang="en-US" dirty="0">
                <a:latin typeface="Book Antiqua" panose="02040602050305030304" pitchFamily="18" charset="0"/>
              </a:rPr>
              <a:t>Italy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EED65F-3DCF-4F25-8402-0D080BBC2D0E}"/>
              </a:ext>
            </a:extLst>
          </p:cNvPr>
          <p:cNvSpPr txBox="1"/>
          <p:nvPr/>
        </p:nvSpPr>
        <p:spPr>
          <a:xfrm>
            <a:off x="5393746" y="2936180"/>
            <a:ext cx="1037359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1500</a:t>
            </a:r>
          </a:p>
          <a:p>
            <a:r>
              <a:rPr lang="en-US" dirty="0">
                <a:latin typeface="Book Antiqua" panose="02040602050305030304" pitchFamily="18" charset="0"/>
              </a:rPr>
              <a:t>NL</a:t>
            </a:r>
          </a:p>
          <a:p>
            <a:r>
              <a:rPr lang="en-US" dirty="0">
                <a:latin typeface="Book Antiqua" panose="02040602050305030304" pitchFamily="18" charset="0"/>
              </a:rPr>
              <a:t>Belgium</a:t>
            </a:r>
            <a:endParaRPr lang="nl-NL" dirty="0">
              <a:latin typeface="Book Antiqua" panose="020406020503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D03A58-0FB0-401A-A920-6B2B75935002}"/>
              </a:ext>
            </a:extLst>
          </p:cNvPr>
          <p:cNvSpPr txBox="1"/>
          <p:nvPr/>
        </p:nvSpPr>
        <p:spPr>
          <a:xfrm>
            <a:off x="6365301" y="500160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1600</a:t>
            </a:r>
          </a:p>
          <a:p>
            <a:r>
              <a:rPr lang="en-US" dirty="0">
                <a:latin typeface="Book Antiqua" panose="02040602050305030304" pitchFamily="18" charset="0"/>
              </a:rPr>
              <a:t>NL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7F2B94-CAAD-4F02-AE17-560BB792512C}"/>
              </a:ext>
            </a:extLst>
          </p:cNvPr>
          <p:cNvSpPr txBox="1"/>
          <p:nvPr/>
        </p:nvSpPr>
        <p:spPr>
          <a:xfrm>
            <a:off x="7435127" y="320532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1700</a:t>
            </a:r>
          </a:p>
          <a:p>
            <a:r>
              <a:rPr lang="en-US" dirty="0">
                <a:latin typeface="Book Antiqua" panose="02040602050305030304" pitchFamily="18" charset="0"/>
              </a:rPr>
              <a:t>NL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EC71BD-3737-464D-AE80-316DA728FFE5}"/>
              </a:ext>
            </a:extLst>
          </p:cNvPr>
          <p:cNvSpPr txBox="1"/>
          <p:nvPr/>
        </p:nvSpPr>
        <p:spPr>
          <a:xfrm>
            <a:off x="8669481" y="5001608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1820</a:t>
            </a:r>
          </a:p>
          <a:p>
            <a:endParaRPr lang="en-US" dirty="0">
              <a:solidFill>
                <a:srgbClr val="CC0066"/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737B61-EE56-4332-A9FC-FAC73696F229}"/>
              </a:ext>
            </a:extLst>
          </p:cNvPr>
          <p:cNvSpPr txBox="1"/>
          <p:nvPr/>
        </p:nvSpPr>
        <p:spPr>
          <a:xfrm>
            <a:off x="9476508" y="320532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1900</a:t>
            </a:r>
          </a:p>
          <a:p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62799A-94A3-4DBF-90D5-7E8A50E730E4}"/>
              </a:ext>
            </a:extLst>
          </p:cNvPr>
          <p:cNvSpPr txBox="1"/>
          <p:nvPr/>
        </p:nvSpPr>
        <p:spPr>
          <a:xfrm>
            <a:off x="10659341" y="5001609"/>
            <a:ext cx="103735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6"/>
                </a:solidFill>
                <a:latin typeface="Book Antiqua" panose="02040602050305030304" pitchFamily="18" charset="0"/>
              </a:rPr>
              <a:t>2020</a:t>
            </a:r>
          </a:p>
          <a:p>
            <a:endParaRPr lang="en-US" dirty="0">
              <a:solidFill>
                <a:srgbClr val="CC0066"/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FA9343-90C7-4130-A58F-1703EAF8E64B}"/>
              </a:ext>
            </a:extLst>
          </p:cNvPr>
          <p:cNvSpPr txBox="1"/>
          <p:nvPr/>
        </p:nvSpPr>
        <p:spPr>
          <a:xfrm>
            <a:off x="485775" y="6238746"/>
            <a:ext cx="7067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Book Antiqua" panose="02040602050305030304" pitchFamily="18" charset="0"/>
              </a:rPr>
              <a:t>Source:</a:t>
            </a:r>
            <a:r>
              <a:rPr lang="en-US" sz="1600" dirty="0">
                <a:latin typeface="Book Antiqua" panose="02040602050305030304" pitchFamily="18" charset="0"/>
              </a:rPr>
              <a:t> Bolt &amp; Van </a:t>
            </a:r>
            <a:r>
              <a:rPr lang="en-US" sz="1600" dirty="0" err="1">
                <a:latin typeface="Book Antiqua" panose="02040602050305030304" pitchFamily="18" charset="0"/>
              </a:rPr>
              <a:t>Zanden</a:t>
            </a:r>
            <a:r>
              <a:rPr lang="en-US" sz="1600" dirty="0">
                <a:latin typeface="Book Antiqua" panose="02040602050305030304" pitchFamily="18" charset="0"/>
              </a:rPr>
              <a:t> (2020). Maddison Project Database.</a:t>
            </a:r>
            <a:endParaRPr lang="nl-NL" sz="1600" dirty="0"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05ED25-7854-4CB8-B999-435DD48B8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29" y="2004538"/>
            <a:ext cx="4847723" cy="403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1749</Words>
  <Application>Microsoft Office PowerPoint</Application>
  <PresentationFormat>Widescreen</PresentationFormat>
  <Paragraphs>395</Paragraphs>
  <Slides>24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alegreya sans</vt:lpstr>
      <vt:lpstr>Arial</vt:lpstr>
      <vt:lpstr>Arial</vt:lpstr>
      <vt:lpstr>Avenir Next W01</vt:lpstr>
      <vt:lpstr>Book Antiqua</vt:lpstr>
      <vt:lpstr>Calibri</vt:lpstr>
      <vt:lpstr>Calibri Light</vt:lpstr>
      <vt:lpstr>GeographEditWeb</vt:lpstr>
      <vt:lpstr>Office Theme</vt:lpstr>
      <vt:lpstr>Economic History Game</vt:lpstr>
      <vt:lpstr>In pairs, put the following 8 historical events in correct chronological order 8 points (5 min, in pairs)</vt:lpstr>
      <vt:lpstr>PowerPoint Presentation</vt:lpstr>
      <vt:lpstr>Which was the richest country in … 8 points (5 min, in pairs)</vt:lpstr>
      <vt:lpstr>Which was the richest country in … 8 points</vt:lpstr>
      <vt:lpstr>Which was the richest country in … 8 points</vt:lpstr>
      <vt:lpstr>Which was the richest country in … 8 points</vt:lpstr>
      <vt:lpstr>Which was the richest country in … 8 points</vt:lpstr>
      <vt:lpstr>Which was the richest country in … 8 points</vt:lpstr>
      <vt:lpstr>Which was the richest country in … 8 points</vt:lpstr>
      <vt:lpstr>Which was the richest country in … 8 points</vt:lpstr>
      <vt:lpstr>Which was the richest country in … 8 points</vt:lpstr>
      <vt:lpstr>Which was the richest country in … 8 points</vt:lpstr>
      <vt:lpstr>Which was the richest country in … 8 points</vt:lpstr>
      <vt:lpstr>Which was the richest country in … 8 points</vt:lpstr>
      <vt:lpstr>Which was the richest person in 1300 and 1900? 2 points (3 min in pairs)</vt:lpstr>
      <vt:lpstr>Which was the richest person in 1300 and 1900? 2 points (3 min in pairs)</vt:lpstr>
      <vt:lpstr>Which was the richest person in 1300 and 1900? 2 points (3 min in pairs)</vt:lpstr>
      <vt:lpstr>Guess income inequality?  2 points (1 min in pairs)</vt:lpstr>
      <vt:lpstr>Guess income inequality?  2 points (1 min in pairs)</vt:lpstr>
      <vt:lpstr>Guess income inequality?  2 points (1 min in pairs)</vt:lpstr>
      <vt:lpstr>Guess income inequality?  2 points (1 min in pairs)</vt:lpstr>
      <vt:lpstr>Guess income inequality?  2 points + Bonus</vt:lpstr>
      <vt:lpstr>Guess income inequality?  2 points + Bonus</vt:lpstr>
    </vt:vector>
  </TitlesOfParts>
  <Company>Utrecht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 History Game</dc:title>
  <dc:creator>Meier zu Selhausen, F.P. (Felix)</dc:creator>
  <cp:lastModifiedBy>Meier zu Selhausen, F.P. (Felix)</cp:lastModifiedBy>
  <cp:revision>1</cp:revision>
  <dcterms:created xsi:type="dcterms:W3CDTF">2022-09-07T19:37:06Z</dcterms:created>
  <dcterms:modified xsi:type="dcterms:W3CDTF">2022-09-07T19:38:57Z</dcterms:modified>
</cp:coreProperties>
</file>